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92" r:id="rId4"/>
    <p:sldId id="293" r:id="rId5"/>
    <p:sldId id="276" r:id="rId6"/>
    <p:sldId id="294" r:id="rId7"/>
    <p:sldId id="272" r:id="rId8"/>
    <p:sldId id="295" r:id="rId9"/>
    <p:sldId id="296" r:id="rId10"/>
    <p:sldId id="297" r:id="rId11"/>
    <p:sldId id="274" r:id="rId12"/>
    <p:sldId id="298" r:id="rId13"/>
    <p:sldId id="299" r:id="rId14"/>
    <p:sldId id="27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ED51"/>
    <a:srgbClr val="70E2AC"/>
    <a:srgbClr val="68ACEA"/>
    <a:srgbClr val="5E65F4"/>
    <a:srgbClr val="9B5FF3"/>
    <a:srgbClr val="A95CF6"/>
    <a:srgbClr val="E45CF6"/>
    <a:srgbClr val="F55DDF"/>
    <a:srgbClr val="F77DE6"/>
    <a:srgbClr val="F87C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86"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CE0027-846F-4C68-BC94-A31631A7A77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954EA815-6C51-4650-9F6B-246B8B01A7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F91EEC15-6269-44DB-AF7A-0C15596D165D}"/>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5" name="Marcador de pie de página 4">
            <a:extLst>
              <a:ext uri="{FF2B5EF4-FFF2-40B4-BE49-F238E27FC236}">
                <a16:creationId xmlns:a16="http://schemas.microsoft.com/office/drawing/2014/main" id="{BC0AB8DD-2A3D-464B-B007-E4DFD4E8FB80}"/>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AD7B0E16-E831-45E5-929F-C6C54190EBEC}"/>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1125446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D9F957-2C87-47FC-858B-FF6ECEA07EB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B4FB4A1C-79AE-4B73-9D23-ADEE754B6435}"/>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4C986DF-AFF5-4777-8074-DDC15A2E58CD}"/>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5" name="Marcador de pie de página 4">
            <a:extLst>
              <a:ext uri="{FF2B5EF4-FFF2-40B4-BE49-F238E27FC236}">
                <a16:creationId xmlns:a16="http://schemas.microsoft.com/office/drawing/2014/main" id="{5CE9916E-1603-4FC5-8AC9-A3690D29978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35D8A1E7-031C-4F85-815D-80E8D9AB6866}"/>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2002751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CFD928A-B230-49E1-9EE9-D5F875C72F4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6FF279DA-8568-43F9-8067-D91BC060DFEB}"/>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A1CCA406-678F-4477-BC99-2F66DAE79C5E}"/>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5" name="Marcador de pie de página 4">
            <a:extLst>
              <a:ext uri="{FF2B5EF4-FFF2-40B4-BE49-F238E27FC236}">
                <a16:creationId xmlns:a16="http://schemas.microsoft.com/office/drawing/2014/main" id="{2872EF8A-28C6-47A6-BE5F-D687BF495197}"/>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2CE5D96B-77F5-4A33-AD1D-8D16992258EA}"/>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3602079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B1302D-B17B-4869-9314-687471076EA7}"/>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C36AF51D-0C79-4BD4-A4F0-7B21BFCB4800}"/>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CFFDD19-FEC8-4127-AAF3-926763B4FA31}"/>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5" name="Marcador de pie de página 4">
            <a:extLst>
              <a:ext uri="{FF2B5EF4-FFF2-40B4-BE49-F238E27FC236}">
                <a16:creationId xmlns:a16="http://schemas.microsoft.com/office/drawing/2014/main" id="{04417007-B8CC-4D47-B58B-04B1C3469601}"/>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65DF8DCE-70FB-40E9-967D-3C20A873CDA8}"/>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1989692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3F7ADE-9AE5-4C07-811C-6B4D041C298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1D3F34D-3F45-4159-9976-8C8CF700AE1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0DDE4D42-F3A4-4E57-9CCF-68AA74E8422E}"/>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5" name="Marcador de pie de página 4">
            <a:extLst>
              <a:ext uri="{FF2B5EF4-FFF2-40B4-BE49-F238E27FC236}">
                <a16:creationId xmlns:a16="http://schemas.microsoft.com/office/drawing/2014/main" id="{DA52FB2D-9A99-42A5-BEAA-70EDD72E0FC0}"/>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F81AC0D-697A-4395-950C-BBE3AE921CBF}"/>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1735200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2FFD0E-4520-49C6-8F3D-77F8DF724FBA}"/>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8983707D-FF25-4E4B-898E-7492A9E16480}"/>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39D9CDD8-6F9E-4411-B8F5-B4E465298A32}"/>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17C916E2-BFB8-4E3E-AB90-EAC7D64570F4}"/>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6" name="Marcador de pie de página 5">
            <a:extLst>
              <a:ext uri="{FF2B5EF4-FFF2-40B4-BE49-F238E27FC236}">
                <a16:creationId xmlns:a16="http://schemas.microsoft.com/office/drawing/2014/main" id="{D044693F-30C9-4B30-9E69-F57BA098045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A4A79914-3FF2-4416-8A38-056F7626BCA3}"/>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1299659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752C33-3A54-4B2C-BD1A-CFD1BB4808A2}"/>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1D87B657-70CF-432D-A935-929AFA9DA2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0F0900AD-134C-4103-B054-1A47D860C48F}"/>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E6880AC9-C491-48B0-85E1-A721F10EB8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40DC9C6A-813E-4961-8220-63C7D64B7674}"/>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17F365FD-F3CC-4226-907D-7C37D101DC39}"/>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8" name="Marcador de pie de página 7">
            <a:extLst>
              <a:ext uri="{FF2B5EF4-FFF2-40B4-BE49-F238E27FC236}">
                <a16:creationId xmlns:a16="http://schemas.microsoft.com/office/drawing/2014/main" id="{869B5D4D-F5C6-47DD-9BAD-1122F084076D}"/>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57CE45CF-48C1-4E24-9F46-114B2671F8E2}"/>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1009922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8D29EE-E853-40D6-B361-76AF2785EB44}"/>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1C5946A9-C32E-402E-B5AD-06DCF31E79DC}"/>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4" name="Marcador de pie de página 3">
            <a:extLst>
              <a:ext uri="{FF2B5EF4-FFF2-40B4-BE49-F238E27FC236}">
                <a16:creationId xmlns:a16="http://schemas.microsoft.com/office/drawing/2014/main" id="{284EBCEB-EF3B-416A-8E29-FB48E17B5FBB}"/>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FDEE3A7B-BAEB-45E2-9378-3E56DE234910}"/>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1735012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814E269-743A-42BA-B4FE-51D36A8D6A27}"/>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3" name="Marcador de pie de página 2">
            <a:extLst>
              <a:ext uri="{FF2B5EF4-FFF2-40B4-BE49-F238E27FC236}">
                <a16:creationId xmlns:a16="http://schemas.microsoft.com/office/drawing/2014/main" id="{0C4857E8-47B0-409B-BBB2-EE74F0C2E0CD}"/>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46BAF7E5-F56A-4296-96C3-05B862411FED}"/>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1752178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CDDB81-8C24-424E-8308-296E46CF72B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9CA8E851-C72C-46F8-AF0A-3BDD10D32A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9577E407-B4BF-4FDC-8B7A-275482825F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C0A62254-FF1D-4F46-A30A-031E2F1AAB52}"/>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6" name="Marcador de pie de página 5">
            <a:extLst>
              <a:ext uri="{FF2B5EF4-FFF2-40B4-BE49-F238E27FC236}">
                <a16:creationId xmlns:a16="http://schemas.microsoft.com/office/drawing/2014/main" id="{63271E02-608B-4075-8C86-D6089D030CE7}"/>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B90284F-1D93-4212-983D-4265136F9A0F}"/>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2581265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7EFADD-47AD-42AB-A2E2-5A5A0BDFE06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18C11DCA-5450-4259-B463-F9FC61D878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8BC915B6-E1E9-49BA-8D0B-C431825A1B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371B90FC-395B-4718-967D-0C1FBD4F62B4}"/>
              </a:ext>
            </a:extLst>
          </p:cNvPr>
          <p:cNvSpPr>
            <a:spLocks noGrp="1"/>
          </p:cNvSpPr>
          <p:nvPr>
            <p:ph type="dt" sz="half" idx="10"/>
          </p:nvPr>
        </p:nvSpPr>
        <p:spPr/>
        <p:txBody>
          <a:bodyPr/>
          <a:lstStyle/>
          <a:p>
            <a:fld id="{7BCFA0CC-C9B2-40AA-9F83-496733EBC3D5}" type="datetimeFigureOut">
              <a:rPr lang="es-CO" smtClean="0"/>
              <a:t>18/05/2018</a:t>
            </a:fld>
            <a:endParaRPr lang="es-CO"/>
          </a:p>
        </p:txBody>
      </p:sp>
      <p:sp>
        <p:nvSpPr>
          <p:cNvPr id="6" name="Marcador de pie de página 5">
            <a:extLst>
              <a:ext uri="{FF2B5EF4-FFF2-40B4-BE49-F238E27FC236}">
                <a16:creationId xmlns:a16="http://schemas.microsoft.com/office/drawing/2014/main" id="{7CD249D0-9EEB-40FA-B22B-B5885360A9CA}"/>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8E54232-BA71-4DFA-82A5-EA03ED29479B}"/>
              </a:ext>
            </a:extLst>
          </p:cNvPr>
          <p:cNvSpPr>
            <a:spLocks noGrp="1"/>
          </p:cNvSpPr>
          <p:nvPr>
            <p:ph type="sldNum" sz="quarter" idx="12"/>
          </p:nvPr>
        </p:nvSpPr>
        <p:spPr/>
        <p:txBody>
          <a:bodyPr/>
          <a:lstStyle/>
          <a:p>
            <a:fld id="{30E04B3B-7A7E-43A3-B100-99E5FAF73935}" type="slidenum">
              <a:rPr lang="es-CO" smtClean="0"/>
              <a:t>‹Nº›</a:t>
            </a:fld>
            <a:endParaRPr lang="es-CO"/>
          </a:p>
        </p:txBody>
      </p:sp>
    </p:spTree>
    <p:extLst>
      <p:ext uri="{BB962C8B-B14F-4D97-AF65-F5344CB8AC3E}">
        <p14:creationId xmlns:p14="http://schemas.microsoft.com/office/powerpoint/2010/main" val="2692479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874BF34-D987-435D-AD80-032D9DC4FC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13AD738A-8FD3-469D-A166-425142E8FF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ADD175B-8C61-440C-BFD3-BA5203C4AE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CFA0CC-C9B2-40AA-9F83-496733EBC3D5}" type="datetimeFigureOut">
              <a:rPr lang="es-CO" smtClean="0"/>
              <a:t>18/05/2018</a:t>
            </a:fld>
            <a:endParaRPr lang="es-CO"/>
          </a:p>
        </p:txBody>
      </p:sp>
      <p:sp>
        <p:nvSpPr>
          <p:cNvPr id="5" name="Marcador de pie de página 4">
            <a:extLst>
              <a:ext uri="{FF2B5EF4-FFF2-40B4-BE49-F238E27FC236}">
                <a16:creationId xmlns:a16="http://schemas.microsoft.com/office/drawing/2014/main" id="{AA3E4C71-9C7F-4B61-ACE0-7CB759FF44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83D542DB-0E1A-4722-A64F-9893E5E80A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E04B3B-7A7E-43A3-B100-99E5FAF73935}" type="slidenum">
              <a:rPr lang="es-CO" smtClean="0"/>
              <a:t>‹Nº›</a:t>
            </a:fld>
            <a:endParaRPr lang="es-CO"/>
          </a:p>
        </p:txBody>
      </p:sp>
    </p:spTree>
    <p:extLst>
      <p:ext uri="{BB962C8B-B14F-4D97-AF65-F5344CB8AC3E}">
        <p14:creationId xmlns:p14="http://schemas.microsoft.com/office/powerpoint/2010/main" val="1887123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286270" y="579832"/>
            <a:ext cx="9619460" cy="620785"/>
          </a:xfrm>
        </p:spPr>
        <p:txBody>
          <a:bodyPr>
            <a:noAutofit/>
          </a:bodyPr>
          <a:lstStyle/>
          <a:p>
            <a:r>
              <a:rPr lang="es-CO" altLang="es-CO" sz="4400" b="1" dirty="0">
                <a:solidFill>
                  <a:schemeClr val="bg1">
                    <a:lumMod val="75000"/>
                  </a:schemeClr>
                </a:solidFill>
                <a:latin typeface="+mn-lt"/>
              </a:rPr>
              <a:t>#</a:t>
            </a:r>
            <a:r>
              <a:rPr lang="es-CO" altLang="es-CO" sz="4400" b="1" dirty="0" err="1">
                <a:solidFill>
                  <a:schemeClr val="bg1">
                    <a:lumMod val="75000"/>
                  </a:schemeClr>
                </a:solidFill>
                <a:latin typeface="+mn-lt"/>
              </a:rPr>
              <a:t>AquíEntranTodos</a:t>
            </a:r>
            <a:endParaRPr lang="es-CO" altLang="es-CO" sz="4400" b="1" dirty="0"/>
          </a:p>
        </p:txBody>
      </p:sp>
      <p:sp>
        <p:nvSpPr>
          <p:cNvPr id="7" name="Título 2">
            <a:extLst>
              <a:ext uri="{FF2B5EF4-FFF2-40B4-BE49-F238E27FC236}">
                <a16:creationId xmlns:a16="http://schemas.microsoft.com/office/drawing/2014/main" id="{CEF61217-472E-43DA-BDB7-16F267D747A5}"/>
              </a:ext>
            </a:extLst>
          </p:cNvPr>
          <p:cNvSpPr txBox="1">
            <a:spLocks/>
          </p:cNvSpPr>
          <p:nvPr/>
        </p:nvSpPr>
        <p:spPr>
          <a:xfrm>
            <a:off x="1389834" y="3241423"/>
            <a:ext cx="9343297" cy="3377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CO" altLang="es-CO" sz="1700" b="1" dirty="0">
                <a:solidFill>
                  <a:schemeClr val="bg1">
                    <a:lumMod val="75000"/>
                  </a:schemeClr>
                </a:solidFill>
                <a:latin typeface="+mn-lt"/>
              </a:rPr>
              <a:t>DIRECCIÓN DE DERECHOS HUMANOS</a:t>
            </a:r>
            <a:endParaRPr lang="es-CO" altLang="es-CO" sz="1700" b="1" dirty="0"/>
          </a:p>
        </p:txBody>
      </p:sp>
      <p:sp>
        <p:nvSpPr>
          <p:cNvPr id="8" name="Título 2">
            <a:extLst>
              <a:ext uri="{FF2B5EF4-FFF2-40B4-BE49-F238E27FC236}">
                <a16:creationId xmlns:a16="http://schemas.microsoft.com/office/drawing/2014/main" id="{C1540B0F-CFDE-48C0-B8D8-9DD3964124A5}"/>
              </a:ext>
            </a:extLst>
          </p:cNvPr>
          <p:cNvSpPr txBox="1">
            <a:spLocks/>
          </p:cNvSpPr>
          <p:nvPr/>
        </p:nvSpPr>
        <p:spPr>
          <a:xfrm>
            <a:off x="1389832" y="3550276"/>
            <a:ext cx="9343297" cy="3377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CO" altLang="es-CO" sz="1700" b="1" dirty="0">
                <a:solidFill>
                  <a:schemeClr val="bg1">
                    <a:lumMod val="75000"/>
                  </a:schemeClr>
                </a:solidFill>
                <a:latin typeface="+mn-lt"/>
              </a:rPr>
              <a:t>LGBTI Enfoque Diferencial</a:t>
            </a:r>
            <a:endParaRPr lang="es-CO" altLang="es-CO" sz="1700" b="1" dirty="0"/>
          </a:p>
        </p:txBody>
      </p:sp>
      <p:pic>
        <p:nvPicPr>
          <p:cNvPr id="4" name="Imagen 3">
            <a:extLst>
              <a:ext uri="{FF2B5EF4-FFF2-40B4-BE49-F238E27FC236}">
                <a16:creationId xmlns:a16="http://schemas.microsoft.com/office/drawing/2014/main" id="{7A94752C-53F4-4FEB-A6FA-CB3CE874B2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1692" y="585329"/>
            <a:ext cx="3282446" cy="3406379"/>
          </a:xfrm>
          <a:prstGeom prst="rect">
            <a:avLst/>
          </a:prstGeom>
        </p:spPr>
      </p:pic>
      <p:sp>
        <p:nvSpPr>
          <p:cNvPr id="9" name="Título 2">
            <a:extLst>
              <a:ext uri="{FF2B5EF4-FFF2-40B4-BE49-F238E27FC236}">
                <a16:creationId xmlns:a16="http://schemas.microsoft.com/office/drawing/2014/main" id="{F0767926-2C29-4660-80D9-B0808CD360B7}"/>
              </a:ext>
            </a:extLst>
          </p:cNvPr>
          <p:cNvSpPr txBox="1">
            <a:spLocks/>
          </p:cNvSpPr>
          <p:nvPr/>
        </p:nvSpPr>
        <p:spPr>
          <a:xfrm>
            <a:off x="1286270" y="863768"/>
            <a:ext cx="9619460" cy="62078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CO" altLang="es-CO" sz="2000" b="1" dirty="0">
                <a:solidFill>
                  <a:schemeClr val="bg1">
                    <a:lumMod val="75000"/>
                  </a:schemeClr>
                </a:solidFill>
                <a:latin typeface="+mn-lt"/>
              </a:rPr>
              <a:t>DECRETO 410 DE 2018</a:t>
            </a:r>
          </a:p>
        </p:txBody>
      </p:sp>
    </p:spTree>
    <p:extLst>
      <p:ext uri="{BB962C8B-B14F-4D97-AF65-F5344CB8AC3E}">
        <p14:creationId xmlns:p14="http://schemas.microsoft.com/office/powerpoint/2010/main" val="396213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672248" y="2225764"/>
            <a:ext cx="6978323" cy="2365131"/>
          </a:xfrm>
          <a:prstGeom prst="roundRect">
            <a:avLst/>
          </a:prstGeom>
          <a:solidFill>
            <a:srgbClr val="70E2AC"/>
          </a:solidFill>
          <a:ln w="47625">
            <a:solidFill>
              <a:srgbClr val="70E2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2819902" y="1594240"/>
            <a:ext cx="8503098" cy="4135351"/>
          </a:xfrm>
          <a:prstGeom prst="roundRect">
            <a:avLst/>
          </a:prstGeom>
          <a:solidFill>
            <a:schemeClr val="bg1"/>
          </a:solidFill>
          <a:ln w="47625">
            <a:solidFill>
              <a:srgbClr val="70E2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¿DE QUÉ MANERA LO HARÁN?</a:t>
            </a:r>
          </a:p>
        </p:txBody>
      </p:sp>
      <p:sp>
        <p:nvSpPr>
          <p:cNvPr id="8" name="Rectángulo 7">
            <a:extLst>
              <a:ext uri="{FF2B5EF4-FFF2-40B4-BE49-F238E27FC236}">
                <a16:creationId xmlns:a16="http://schemas.microsoft.com/office/drawing/2014/main" id="{6499F095-629C-4F64-978C-4D20320903D9}"/>
              </a:ext>
            </a:extLst>
          </p:cNvPr>
          <p:cNvSpPr/>
          <p:nvPr/>
        </p:nvSpPr>
        <p:spPr>
          <a:xfrm>
            <a:off x="3099424" y="1897329"/>
            <a:ext cx="7895412" cy="3529171"/>
          </a:xfrm>
          <a:prstGeom prst="rect">
            <a:avLst/>
          </a:prstGeom>
        </p:spPr>
        <p:txBody>
          <a:bodyPr wrap="square">
            <a:spAutoFit/>
          </a:bodyPr>
          <a:lstStyle/>
          <a:p>
            <a:pPr marL="342900" indent="-342900" algn="just">
              <a:lnSpc>
                <a:spcPts val="2900"/>
              </a:lnSpc>
              <a:spcAft>
                <a:spcPts val="1800"/>
              </a:spcAft>
              <a:buClr>
                <a:srgbClr val="70E2AC"/>
              </a:buClr>
              <a:buFont typeface="Arial" panose="020B0604020202020204" pitchFamily="34" charset="0"/>
              <a:buChar char="•"/>
            </a:pPr>
            <a:r>
              <a:rPr lang="es-CO" sz="2500" dirty="0">
                <a:solidFill>
                  <a:schemeClr val="tx1">
                    <a:lumMod val="75000"/>
                    <a:lumOff val="25000"/>
                  </a:schemeClr>
                </a:solidFill>
              </a:rPr>
              <a:t>A partir de su autonomía y capacidad, podrán brindar estímulos para promover una cultura sin discriminación.</a:t>
            </a:r>
          </a:p>
          <a:p>
            <a:pPr marL="342900" indent="-342900" algn="just">
              <a:lnSpc>
                <a:spcPts val="2900"/>
              </a:lnSpc>
              <a:spcAft>
                <a:spcPts val="1800"/>
              </a:spcAft>
              <a:buClr>
                <a:srgbClr val="70E2AC"/>
              </a:buClr>
              <a:buFont typeface="Arial" panose="020B0604020202020204" pitchFamily="34" charset="0"/>
              <a:buChar char="•"/>
            </a:pPr>
            <a:r>
              <a:rPr lang="es-CO" sz="2500" dirty="0">
                <a:solidFill>
                  <a:schemeClr val="tx1">
                    <a:lumMod val="75000"/>
                    <a:lumOff val="25000"/>
                  </a:schemeClr>
                </a:solidFill>
              </a:rPr>
              <a:t> También podrán formular directrices y mecanismos de seguimiento y control al cumplimiento del decreto.</a:t>
            </a:r>
          </a:p>
          <a:p>
            <a:pPr marL="342900" indent="-342900" algn="just">
              <a:lnSpc>
                <a:spcPts val="2900"/>
              </a:lnSpc>
              <a:spcAft>
                <a:spcPts val="1800"/>
              </a:spcAft>
              <a:buClr>
                <a:srgbClr val="70E2AC"/>
              </a:buClr>
              <a:buFont typeface="Arial" panose="020B0604020202020204" pitchFamily="34" charset="0"/>
              <a:buChar char="•"/>
            </a:pPr>
            <a:r>
              <a:rPr lang="es-CO" sz="2500" dirty="0">
                <a:solidFill>
                  <a:schemeClr val="tx1">
                    <a:lumMod val="75000"/>
                    <a:lumOff val="25000"/>
                  </a:schemeClr>
                </a:solidFill>
              </a:rPr>
              <a:t>Finalmente, el Ministerio del Interior diseñará programas de asistencia técnica, social y de poyo para la elaboración, implementación y seguimiento de lo adoptado por el decreto para las instituciones estatales.</a:t>
            </a:r>
          </a:p>
        </p:txBody>
      </p:sp>
      <p:pic>
        <p:nvPicPr>
          <p:cNvPr id="7" name="Imagen 6">
            <a:extLst>
              <a:ext uri="{FF2B5EF4-FFF2-40B4-BE49-F238E27FC236}">
                <a16:creationId xmlns:a16="http://schemas.microsoft.com/office/drawing/2014/main" id="{B3FF5F44-172E-41D6-A100-42B91EF669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1552" y="2555694"/>
            <a:ext cx="1746612" cy="1746612"/>
          </a:xfrm>
          <a:prstGeom prst="rect">
            <a:avLst/>
          </a:prstGeom>
        </p:spPr>
      </p:pic>
      <p:pic>
        <p:nvPicPr>
          <p:cNvPr id="10" name="Imagen 9">
            <a:extLst>
              <a:ext uri="{FF2B5EF4-FFF2-40B4-BE49-F238E27FC236}">
                <a16:creationId xmlns:a16="http://schemas.microsoft.com/office/drawing/2014/main" id="{DB294B1E-F3F6-4412-B08C-097E9B965C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90197" y="687896"/>
            <a:ext cx="1501803" cy="5516827"/>
          </a:xfrm>
          <a:prstGeom prst="rect">
            <a:avLst/>
          </a:prstGeom>
        </p:spPr>
      </p:pic>
    </p:spTree>
    <p:extLst>
      <p:ext uri="{BB962C8B-B14F-4D97-AF65-F5344CB8AC3E}">
        <p14:creationId xmlns:p14="http://schemas.microsoft.com/office/powerpoint/2010/main" val="286638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634082" y="2007716"/>
            <a:ext cx="6978323" cy="3293411"/>
          </a:xfrm>
          <a:prstGeom prst="roundRect">
            <a:avLst/>
          </a:prstGeom>
          <a:solidFill>
            <a:srgbClr val="64ED51"/>
          </a:solidFill>
          <a:ln w="47625">
            <a:solidFill>
              <a:srgbClr val="64ED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2425189" y="1458953"/>
            <a:ext cx="8829713" cy="4377642"/>
          </a:xfrm>
          <a:prstGeom prst="roundRect">
            <a:avLst/>
          </a:prstGeom>
          <a:solidFill>
            <a:schemeClr val="bg1"/>
          </a:solidFill>
          <a:ln w="47625">
            <a:solidFill>
              <a:srgbClr val="64ED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¿QUÉ LO REGLAMENTARÁ?</a:t>
            </a:r>
            <a:endParaRPr lang="es-CO" altLang="es-CO" sz="2400" b="1" dirty="0"/>
          </a:p>
        </p:txBody>
      </p:sp>
      <p:sp>
        <p:nvSpPr>
          <p:cNvPr id="2" name="Rectángulo 1">
            <a:extLst>
              <a:ext uri="{FF2B5EF4-FFF2-40B4-BE49-F238E27FC236}">
                <a16:creationId xmlns:a16="http://schemas.microsoft.com/office/drawing/2014/main" id="{31EEBB74-33E0-4EFE-BAF9-0614DD295E72}"/>
              </a:ext>
            </a:extLst>
          </p:cNvPr>
          <p:cNvSpPr/>
          <p:nvPr/>
        </p:nvSpPr>
        <p:spPr>
          <a:xfrm>
            <a:off x="2925557" y="2567083"/>
            <a:ext cx="7828974" cy="1092607"/>
          </a:xfrm>
          <a:prstGeom prst="rect">
            <a:avLst/>
          </a:prstGeom>
        </p:spPr>
        <p:txBody>
          <a:bodyPr wrap="square">
            <a:spAutoFit/>
          </a:bodyPr>
          <a:lstStyle/>
          <a:p>
            <a:pPr marL="457200" indent="-457200" algn="just">
              <a:lnSpc>
                <a:spcPts val="2600"/>
              </a:lnSpc>
              <a:spcAft>
                <a:spcPts val="1200"/>
              </a:spcAft>
              <a:buClr>
                <a:srgbClr val="64ED51"/>
              </a:buClr>
              <a:buFont typeface="+mj-lt"/>
              <a:buAutoNum type="arabicPeriod"/>
            </a:pPr>
            <a:r>
              <a:rPr lang="es-CO" sz="2200" dirty="0">
                <a:solidFill>
                  <a:schemeClr val="tx1">
                    <a:lumMod val="75000"/>
                    <a:lumOff val="25000"/>
                  </a:schemeClr>
                </a:solidFill>
              </a:rPr>
              <a:t>El sello o marca #</a:t>
            </a:r>
            <a:r>
              <a:rPr lang="es-CO" sz="2200" dirty="0" err="1">
                <a:solidFill>
                  <a:schemeClr val="tx1">
                    <a:lumMod val="75000"/>
                    <a:lumOff val="25000"/>
                  </a:schemeClr>
                </a:solidFill>
              </a:rPr>
              <a:t>AquíEntranTodos</a:t>
            </a:r>
            <a:r>
              <a:rPr lang="es-CO" sz="2200" dirty="0">
                <a:solidFill>
                  <a:schemeClr val="tx1">
                    <a:lumMod val="75000"/>
                    <a:lumOff val="25000"/>
                  </a:schemeClr>
                </a:solidFill>
              </a:rPr>
              <a:t> deberá tener las mismas características en todos los establecimientos en los que sea concedido y llevará el siguiente texto:</a:t>
            </a:r>
          </a:p>
        </p:txBody>
      </p:sp>
      <p:sp>
        <p:nvSpPr>
          <p:cNvPr id="7" name="Rectángulo 6">
            <a:extLst>
              <a:ext uri="{FF2B5EF4-FFF2-40B4-BE49-F238E27FC236}">
                <a16:creationId xmlns:a16="http://schemas.microsoft.com/office/drawing/2014/main" id="{D7FC1C3D-9D7C-488F-9099-514F8322B348}"/>
              </a:ext>
            </a:extLst>
          </p:cNvPr>
          <p:cNvSpPr/>
          <p:nvPr/>
        </p:nvSpPr>
        <p:spPr>
          <a:xfrm>
            <a:off x="4481641" y="1497816"/>
            <a:ext cx="4716807" cy="817660"/>
          </a:xfrm>
          <a:prstGeom prst="rect">
            <a:avLst/>
          </a:prstGeom>
        </p:spPr>
        <p:txBody>
          <a:bodyPr wrap="square">
            <a:spAutoFit/>
          </a:bodyPr>
          <a:lstStyle/>
          <a:p>
            <a:pPr algn="ctr">
              <a:lnSpc>
                <a:spcPts val="2900"/>
              </a:lnSpc>
              <a:spcAft>
                <a:spcPts val="1800"/>
              </a:spcAft>
              <a:buClr>
                <a:srgbClr val="7FB673"/>
              </a:buClr>
            </a:pPr>
            <a:r>
              <a:rPr lang="es-CO" sz="2200" b="1" dirty="0">
                <a:solidFill>
                  <a:schemeClr val="tx1">
                    <a:lumMod val="75000"/>
                    <a:lumOff val="25000"/>
                  </a:schemeClr>
                </a:solidFill>
              </a:rPr>
              <a:t>Próximamente se firmará la resolución mediante la cual se establece:</a:t>
            </a:r>
          </a:p>
        </p:txBody>
      </p:sp>
      <p:sp>
        <p:nvSpPr>
          <p:cNvPr id="9" name="Rectángulo 8">
            <a:extLst>
              <a:ext uri="{FF2B5EF4-FFF2-40B4-BE49-F238E27FC236}">
                <a16:creationId xmlns:a16="http://schemas.microsoft.com/office/drawing/2014/main" id="{92F0843E-435F-43B8-94F7-A1F8D1CBDC64}"/>
              </a:ext>
            </a:extLst>
          </p:cNvPr>
          <p:cNvSpPr/>
          <p:nvPr/>
        </p:nvSpPr>
        <p:spPr>
          <a:xfrm>
            <a:off x="2792333" y="3773296"/>
            <a:ext cx="8151284" cy="1759456"/>
          </a:xfrm>
          <a:prstGeom prst="rect">
            <a:avLst/>
          </a:prstGeom>
        </p:spPr>
        <p:txBody>
          <a:bodyPr wrap="square">
            <a:spAutoFit/>
          </a:bodyPr>
          <a:lstStyle/>
          <a:p>
            <a:pPr algn="just">
              <a:lnSpc>
                <a:spcPts val="2600"/>
              </a:lnSpc>
              <a:spcAft>
                <a:spcPts val="1200"/>
              </a:spcAft>
              <a:buClr>
                <a:srgbClr val="75B380"/>
              </a:buClr>
            </a:pPr>
            <a:r>
              <a:rPr lang="es-CO" sz="2200" i="1" dirty="0">
                <a:solidFill>
                  <a:schemeClr val="tx1">
                    <a:lumMod val="75000"/>
                    <a:lumOff val="25000"/>
                  </a:schemeClr>
                </a:solidFill>
              </a:rPr>
              <a:t>“Este establecimiento ha cumplido con las condiciones para el otorgamiento del sello o marca simbólica </a:t>
            </a:r>
            <a:r>
              <a:rPr lang="es-CO" sz="2200" b="1" i="1" dirty="0">
                <a:solidFill>
                  <a:schemeClr val="tx1">
                    <a:lumMod val="75000"/>
                    <a:lumOff val="25000"/>
                  </a:schemeClr>
                </a:solidFill>
              </a:rPr>
              <a:t>“#</a:t>
            </a:r>
            <a:r>
              <a:rPr lang="es-CO" sz="2200" b="1" i="1" dirty="0" err="1">
                <a:solidFill>
                  <a:schemeClr val="tx1">
                    <a:lumMod val="75000"/>
                    <a:lumOff val="25000"/>
                  </a:schemeClr>
                </a:solidFill>
              </a:rPr>
              <a:t>AquíEntranTodos</a:t>
            </a:r>
            <a:r>
              <a:rPr lang="es-CO" sz="2200" b="1" i="1" dirty="0">
                <a:solidFill>
                  <a:schemeClr val="tx1">
                    <a:lumMod val="75000"/>
                    <a:lumOff val="25000"/>
                  </a:schemeClr>
                </a:solidFill>
              </a:rPr>
              <a:t>” </a:t>
            </a:r>
            <a:r>
              <a:rPr lang="es-CO" sz="2200" i="1" dirty="0">
                <a:solidFill>
                  <a:schemeClr val="tx1">
                    <a:lumMod val="75000"/>
                    <a:lumOff val="25000"/>
                  </a:schemeClr>
                </a:solidFill>
              </a:rPr>
              <a:t>y, por lo tanto, se considera que es un espacio libre de discriminación alguna en razón de la raza, color, idioma, religión, opinión política o de otra índole y en especial por orientación sexual o identidad de género”.</a:t>
            </a:r>
          </a:p>
        </p:txBody>
      </p:sp>
      <p:pic>
        <p:nvPicPr>
          <p:cNvPr id="10" name="Imagen 9">
            <a:extLst>
              <a:ext uri="{FF2B5EF4-FFF2-40B4-BE49-F238E27FC236}">
                <a16:creationId xmlns:a16="http://schemas.microsoft.com/office/drawing/2014/main" id="{7600B48B-0BF9-44D4-B012-91EC1B1849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098" y="2966936"/>
            <a:ext cx="1192386" cy="1192386"/>
          </a:xfrm>
          <a:prstGeom prst="rect">
            <a:avLst/>
          </a:prstGeom>
        </p:spPr>
      </p:pic>
      <p:pic>
        <p:nvPicPr>
          <p:cNvPr id="11" name="Imagen 10">
            <a:extLst>
              <a:ext uri="{FF2B5EF4-FFF2-40B4-BE49-F238E27FC236}">
                <a16:creationId xmlns:a16="http://schemas.microsoft.com/office/drawing/2014/main" id="{8740C129-88B6-4450-9257-40B6D4106C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90197" y="687896"/>
            <a:ext cx="1501803" cy="5516827"/>
          </a:xfrm>
          <a:prstGeom prst="rect">
            <a:avLst/>
          </a:prstGeom>
        </p:spPr>
      </p:pic>
    </p:spTree>
    <p:extLst>
      <p:ext uri="{BB962C8B-B14F-4D97-AF65-F5344CB8AC3E}">
        <p14:creationId xmlns:p14="http://schemas.microsoft.com/office/powerpoint/2010/main" val="2634610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634082" y="2007716"/>
            <a:ext cx="6978323" cy="3293411"/>
          </a:xfrm>
          <a:prstGeom prst="roundRect">
            <a:avLst/>
          </a:prstGeom>
          <a:solidFill>
            <a:srgbClr val="64ED51"/>
          </a:solidFill>
          <a:ln w="47625">
            <a:solidFill>
              <a:srgbClr val="64ED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2425189" y="1458953"/>
            <a:ext cx="8829713" cy="4377642"/>
          </a:xfrm>
          <a:prstGeom prst="roundRect">
            <a:avLst/>
          </a:prstGeom>
          <a:solidFill>
            <a:schemeClr val="bg1"/>
          </a:solidFill>
          <a:ln w="47625">
            <a:solidFill>
              <a:srgbClr val="64ED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¿QUÉ LO REGLAMENTARÁ?</a:t>
            </a:r>
            <a:endParaRPr lang="es-CO" altLang="es-CO" sz="2400" b="1" dirty="0"/>
          </a:p>
        </p:txBody>
      </p:sp>
      <p:sp>
        <p:nvSpPr>
          <p:cNvPr id="2" name="Rectángulo 1">
            <a:extLst>
              <a:ext uri="{FF2B5EF4-FFF2-40B4-BE49-F238E27FC236}">
                <a16:creationId xmlns:a16="http://schemas.microsoft.com/office/drawing/2014/main" id="{31EEBB74-33E0-4EFE-BAF9-0614DD295E72}"/>
              </a:ext>
            </a:extLst>
          </p:cNvPr>
          <p:cNvSpPr/>
          <p:nvPr/>
        </p:nvSpPr>
        <p:spPr>
          <a:xfrm>
            <a:off x="2925558" y="2364324"/>
            <a:ext cx="7828974" cy="2580194"/>
          </a:xfrm>
          <a:prstGeom prst="rect">
            <a:avLst/>
          </a:prstGeom>
        </p:spPr>
        <p:txBody>
          <a:bodyPr wrap="square">
            <a:spAutoFit/>
          </a:bodyPr>
          <a:lstStyle/>
          <a:p>
            <a:pPr marL="457200" indent="-457200" algn="just">
              <a:lnSpc>
                <a:spcPts val="2600"/>
              </a:lnSpc>
              <a:spcAft>
                <a:spcPts val="1200"/>
              </a:spcAft>
              <a:buClr>
                <a:srgbClr val="64ED51"/>
              </a:buClr>
              <a:buFont typeface="+mj-lt"/>
              <a:buAutoNum type="arabicPeriod" startAt="2"/>
            </a:pPr>
            <a:r>
              <a:rPr lang="es-CO" sz="2200" dirty="0">
                <a:solidFill>
                  <a:schemeClr val="tx1">
                    <a:lumMod val="75000"/>
                    <a:lumOff val="25000"/>
                  </a:schemeClr>
                </a:solidFill>
              </a:rPr>
              <a:t>Se especificarán los colores, tipografías y tamaños que tendrá el sello. </a:t>
            </a:r>
          </a:p>
          <a:p>
            <a:pPr marL="457200" indent="-457200" algn="just">
              <a:lnSpc>
                <a:spcPts val="2600"/>
              </a:lnSpc>
              <a:spcAft>
                <a:spcPts val="1200"/>
              </a:spcAft>
              <a:buClr>
                <a:srgbClr val="64ED51"/>
              </a:buClr>
              <a:buFont typeface="+mj-lt"/>
              <a:buAutoNum type="arabicPeriod" startAt="2"/>
            </a:pPr>
            <a:r>
              <a:rPr lang="es-CO" sz="2200" dirty="0">
                <a:solidFill>
                  <a:schemeClr val="tx1">
                    <a:lumMod val="75000"/>
                    <a:lumOff val="25000"/>
                  </a:schemeClr>
                </a:solidFill>
              </a:rPr>
              <a:t>El sello será otorgado por la Dirección de Derechos Humanos del Ministerio del Interior. Una vez concedido, las entidades, los establecimientos comerciales libres de discriminación podrán hacer uso del sello libremente en campañas publicitarias y marketing, entre otras.</a:t>
            </a:r>
          </a:p>
        </p:txBody>
      </p:sp>
      <p:pic>
        <p:nvPicPr>
          <p:cNvPr id="10" name="Imagen 9">
            <a:extLst>
              <a:ext uri="{FF2B5EF4-FFF2-40B4-BE49-F238E27FC236}">
                <a16:creationId xmlns:a16="http://schemas.microsoft.com/office/drawing/2014/main" id="{7600B48B-0BF9-44D4-B012-91EC1B1849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098" y="2966936"/>
            <a:ext cx="1192386" cy="1192386"/>
          </a:xfrm>
          <a:prstGeom prst="rect">
            <a:avLst/>
          </a:prstGeom>
        </p:spPr>
      </p:pic>
      <p:pic>
        <p:nvPicPr>
          <p:cNvPr id="11" name="Imagen 10">
            <a:extLst>
              <a:ext uri="{FF2B5EF4-FFF2-40B4-BE49-F238E27FC236}">
                <a16:creationId xmlns:a16="http://schemas.microsoft.com/office/drawing/2014/main" id="{B9CE122D-5589-4812-9CCF-F2B8998CD8A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90197" y="687896"/>
            <a:ext cx="1501803" cy="5516827"/>
          </a:xfrm>
          <a:prstGeom prst="rect">
            <a:avLst/>
          </a:prstGeom>
        </p:spPr>
      </p:pic>
    </p:spTree>
    <p:extLst>
      <p:ext uri="{BB962C8B-B14F-4D97-AF65-F5344CB8AC3E}">
        <p14:creationId xmlns:p14="http://schemas.microsoft.com/office/powerpoint/2010/main" val="3386468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634082" y="2007716"/>
            <a:ext cx="6978323" cy="3293411"/>
          </a:xfrm>
          <a:prstGeom prst="roundRect">
            <a:avLst/>
          </a:prstGeom>
          <a:solidFill>
            <a:srgbClr val="64ED51"/>
          </a:solidFill>
          <a:ln w="47625">
            <a:solidFill>
              <a:srgbClr val="64ED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2425189" y="1458953"/>
            <a:ext cx="8829713" cy="4377642"/>
          </a:xfrm>
          <a:prstGeom prst="roundRect">
            <a:avLst/>
          </a:prstGeom>
          <a:solidFill>
            <a:schemeClr val="bg1"/>
          </a:solidFill>
          <a:ln w="47625">
            <a:solidFill>
              <a:srgbClr val="64ED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¿QUÉ LO REGLAMENTARÁ?</a:t>
            </a:r>
            <a:endParaRPr lang="es-CO" altLang="es-CO" sz="2400" b="1" dirty="0"/>
          </a:p>
        </p:txBody>
      </p:sp>
      <p:sp>
        <p:nvSpPr>
          <p:cNvPr id="2" name="Rectángulo 1">
            <a:extLst>
              <a:ext uri="{FF2B5EF4-FFF2-40B4-BE49-F238E27FC236}">
                <a16:creationId xmlns:a16="http://schemas.microsoft.com/office/drawing/2014/main" id="{31EEBB74-33E0-4EFE-BAF9-0614DD295E72}"/>
              </a:ext>
            </a:extLst>
          </p:cNvPr>
          <p:cNvSpPr/>
          <p:nvPr/>
        </p:nvSpPr>
        <p:spPr>
          <a:xfrm>
            <a:off x="2925558" y="1819575"/>
            <a:ext cx="7828974" cy="4221669"/>
          </a:xfrm>
          <a:prstGeom prst="rect">
            <a:avLst/>
          </a:prstGeom>
        </p:spPr>
        <p:txBody>
          <a:bodyPr wrap="square">
            <a:spAutoFit/>
          </a:bodyPr>
          <a:lstStyle/>
          <a:p>
            <a:pPr marL="457200" indent="-457200" algn="just">
              <a:lnSpc>
                <a:spcPts val="2600"/>
              </a:lnSpc>
              <a:spcAft>
                <a:spcPts val="1200"/>
              </a:spcAft>
              <a:buClr>
                <a:srgbClr val="64ED51"/>
              </a:buClr>
              <a:buFont typeface="+mj-lt"/>
              <a:buAutoNum type="arabicPeriod" startAt="4"/>
            </a:pPr>
            <a:r>
              <a:rPr lang="es-CO" sz="2200" dirty="0">
                <a:solidFill>
                  <a:schemeClr val="tx1">
                    <a:lumMod val="75000"/>
                    <a:lumOff val="25000"/>
                  </a:schemeClr>
                </a:solidFill>
              </a:rPr>
              <a:t>La Dirección de Derechos Humanos del Ministerio del Interior establecerá un registro nacional público a través de un número único para cada entidad estatal, establecimiento comercial y espacio abierto al público que cumpla con los requisitos para el otorgamiento del sello. La autenticidad de este sello podrá ser verificado en la página web del Ministerio del Interior.</a:t>
            </a:r>
          </a:p>
          <a:p>
            <a:pPr marL="457200" indent="-457200" algn="just">
              <a:lnSpc>
                <a:spcPts val="2600"/>
              </a:lnSpc>
              <a:spcAft>
                <a:spcPts val="1200"/>
              </a:spcAft>
              <a:buClr>
                <a:srgbClr val="64ED51"/>
              </a:buClr>
              <a:buFont typeface="+mj-lt"/>
              <a:buAutoNum type="arabicPeriod" startAt="4"/>
            </a:pPr>
            <a:r>
              <a:rPr lang="es-CO" sz="2200" dirty="0">
                <a:solidFill>
                  <a:schemeClr val="tx1">
                    <a:lumMod val="75000"/>
                    <a:lumOff val="25000"/>
                  </a:schemeClr>
                </a:solidFill>
              </a:rPr>
              <a:t>El otorgamiento del sello y su utilización no tendrán ningún costo.</a:t>
            </a:r>
          </a:p>
          <a:p>
            <a:pPr marL="457200" indent="-457200" algn="just">
              <a:lnSpc>
                <a:spcPts val="2600"/>
              </a:lnSpc>
              <a:spcAft>
                <a:spcPts val="1200"/>
              </a:spcAft>
              <a:buClr>
                <a:srgbClr val="64ED51"/>
              </a:buClr>
              <a:buFont typeface="+mj-lt"/>
              <a:buAutoNum type="arabicPeriod" startAt="4"/>
            </a:pPr>
            <a:r>
              <a:rPr lang="es-CO" sz="2200" dirty="0">
                <a:solidFill>
                  <a:schemeClr val="tx1">
                    <a:lumMod val="75000"/>
                    <a:lumOff val="25000"/>
                  </a:schemeClr>
                </a:solidFill>
              </a:rPr>
              <a:t>Se solicitará el sello y se utilizará de manera completamente voluntaria y no tendrá ningún tipo de beneficio estatal.</a:t>
            </a:r>
          </a:p>
          <a:p>
            <a:pPr marL="457200" indent="-457200" algn="just">
              <a:lnSpc>
                <a:spcPts val="2600"/>
              </a:lnSpc>
              <a:spcAft>
                <a:spcPts val="1200"/>
              </a:spcAft>
              <a:buClr>
                <a:srgbClr val="64ED51"/>
              </a:buClr>
              <a:buFont typeface="+mj-lt"/>
              <a:buAutoNum type="arabicPeriod" startAt="4"/>
            </a:pPr>
            <a:endParaRPr lang="es-CO" sz="2200" dirty="0">
              <a:solidFill>
                <a:schemeClr val="tx1">
                  <a:lumMod val="75000"/>
                  <a:lumOff val="25000"/>
                </a:schemeClr>
              </a:solidFill>
            </a:endParaRPr>
          </a:p>
        </p:txBody>
      </p:sp>
      <p:pic>
        <p:nvPicPr>
          <p:cNvPr id="10" name="Imagen 9">
            <a:extLst>
              <a:ext uri="{FF2B5EF4-FFF2-40B4-BE49-F238E27FC236}">
                <a16:creationId xmlns:a16="http://schemas.microsoft.com/office/drawing/2014/main" id="{7600B48B-0BF9-44D4-B012-91EC1B1849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098" y="2966936"/>
            <a:ext cx="1192386" cy="1192386"/>
          </a:xfrm>
          <a:prstGeom prst="rect">
            <a:avLst/>
          </a:prstGeom>
        </p:spPr>
      </p:pic>
      <p:pic>
        <p:nvPicPr>
          <p:cNvPr id="7" name="Imagen 6">
            <a:extLst>
              <a:ext uri="{FF2B5EF4-FFF2-40B4-BE49-F238E27FC236}">
                <a16:creationId xmlns:a16="http://schemas.microsoft.com/office/drawing/2014/main" id="{BCBB8BE1-8AAD-48BE-8A9A-684800F7F5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90197" y="687896"/>
            <a:ext cx="1501803" cy="5516827"/>
          </a:xfrm>
          <a:prstGeom prst="rect">
            <a:avLst/>
          </a:prstGeom>
        </p:spPr>
      </p:pic>
    </p:spTree>
    <p:extLst>
      <p:ext uri="{BB962C8B-B14F-4D97-AF65-F5344CB8AC3E}">
        <p14:creationId xmlns:p14="http://schemas.microsoft.com/office/powerpoint/2010/main" val="723429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1 Imagen"/>
          <p:cNvPicPr>
            <a:picLocks noChangeAspect="1"/>
          </p:cNvPicPr>
          <p:nvPr/>
        </p:nvPicPr>
        <p:blipFill rotWithShape="1">
          <a:blip r:embed="rId3">
            <a:extLst>
              <a:ext uri="{28A0092B-C50C-407E-A947-70E740481C1C}">
                <a14:useLocalDpi xmlns:a14="http://schemas.microsoft.com/office/drawing/2010/main" val="0"/>
              </a:ext>
            </a:extLst>
          </a:blip>
          <a:srcRect l="10294" t="19727" r="12032" b="15151"/>
          <a:stretch/>
        </p:blipFill>
        <p:spPr>
          <a:xfrm>
            <a:off x="2124636" y="1640541"/>
            <a:ext cx="7812741" cy="3684494"/>
          </a:xfrm>
          <a:prstGeom prst="rect">
            <a:avLst/>
          </a:prstGeom>
        </p:spPr>
      </p:pic>
      <p:pic>
        <p:nvPicPr>
          <p:cNvPr id="3" name="Imagen 2">
            <a:extLst>
              <a:ext uri="{FF2B5EF4-FFF2-40B4-BE49-F238E27FC236}">
                <a16:creationId xmlns:a16="http://schemas.microsoft.com/office/drawing/2014/main" id="{7ED98E59-3FC8-4436-91A8-492FCA11326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25100" y="-280848"/>
            <a:ext cx="1866900" cy="6858000"/>
          </a:xfrm>
          <a:prstGeom prst="rect">
            <a:avLst/>
          </a:prstGeom>
        </p:spPr>
      </p:pic>
    </p:spTree>
    <p:extLst>
      <p:ext uri="{BB962C8B-B14F-4D97-AF65-F5344CB8AC3E}">
        <p14:creationId xmlns:p14="http://schemas.microsoft.com/office/powerpoint/2010/main" val="1813286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0" name="Imagen 9">
            <a:extLst>
              <a:ext uri="{FF2B5EF4-FFF2-40B4-BE49-F238E27FC236}">
                <a16:creationId xmlns:a16="http://schemas.microsoft.com/office/drawing/2014/main" id="{3BC58DDB-78E3-4EF6-AD69-CED9177BB7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36061" y="1946991"/>
            <a:ext cx="8719877" cy="3122279"/>
          </a:xfrm>
          <a:prstGeom prst="rect">
            <a:avLst/>
          </a:prstGeom>
        </p:spPr>
      </p:pic>
    </p:spTree>
    <p:extLst>
      <p:ext uri="{BB962C8B-B14F-4D97-AF65-F5344CB8AC3E}">
        <p14:creationId xmlns:p14="http://schemas.microsoft.com/office/powerpoint/2010/main" val="818511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1198286" y="2192542"/>
            <a:ext cx="6978323" cy="2681367"/>
          </a:xfrm>
          <a:prstGeom prst="roundRect">
            <a:avLst/>
          </a:prstGeom>
          <a:solidFill>
            <a:srgbClr val="F87C94"/>
          </a:solidFill>
          <a:ln w="47625">
            <a:solidFill>
              <a:srgbClr val="F87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2989393" y="1643779"/>
            <a:ext cx="7190305" cy="3805024"/>
          </a:xfrm>
          <a:prstGeom prst="roundRect">
            <a:avLst/>
          </a:prstGeom>
          <a:solidFill>
            <a:schemeClr val="bg1"/>
          </a:solidFill>
          <a:ln w="47625">
            <a:solidFill>
              <a:srgbClr val="F87C9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DECRETO 410 DE 2018</a:t>
            </a:r>
          </a:p>
        </p:txBody>
      </p:sp>
      <p:sp>
        <p:nvSpPr>
          <p:cNvPr id="2" name="Rectángulo 1">
            <a:extLst>
              <a:ext uri="{FF2B5EF4-FFF2-40B4-BE49-F238E27FC236}">
                <a16:creationId xmlns:a16="http://schemas.microsoft.com/office/drawing/2014/main" id="{31EEBB74-33E0-4EFE-BAF9-0614DD295E72}"/>
              </a:ext>
            </a:extLst>
          </p:cNvPr>
          <p:cNvSpPr/>
          <p:nvPr/>
        </p:nvSpPr>
        <p:spPr>
          <a:xfrm>
            <a:off x="3523120" y="3359565"/>
            <a:ext cx="6122850" cy="1567096"/>
          </a:xfrm>
          <a:prstGeom prst="rect">
            <a:avLst/>
          </a:prstGeom>
        </p:spPr>
        <p:txBody>
          <a:bodyPr wrap="square">
            <a:spAutoFit/>
          </a:bodyPr>
          <a:lstStyle/>
          <a:p>
            <a:pPr algn="just">
              <a:lnSpc>
                <a:spcPts val="2300"/>
              </a:lnSpc>
              <a:spcAft>
                <a:spcPts val="1200"/>
              </a:spcAft>
              <a:buClr>
                <a:srgbClr val="7FB673"/>
              </a:buClr>
            </a:pPr>
            <a:r>
              <a:rPr lang="es-CO" sz="2000" dirty="0">
                <a:solidFill>
                  <a:schemeClr val="tx1">
                    <a:lumMod val="75000"/>
                    <a:lumOff val="25000"/>
                  </a:schemeClr>
                </a:solidFill>
              </a:rPr>
              <a:t>Fue firmado en marzo de 2018 y busca disminuir la discriminación especialmente a personas con orientaciones sexuales e identidades de género diversas en los establecimientos comerciales, espacios abiertos al público y las sedes de entidades públicas.</a:t>
            </a:r>
          </a:p>
        </p:txBody>
      </p:sp>
      <p:sp>
        <p:nvSpPr>
          <p:cNvPr id="8" name="Rectángulo 7">
            <a:extLst>
              <a:ext uri="{FF2B5EF4-FFF2-40B4-BE49-F238E27FC236}">
                <a16:creationId xmlns:a16="http://schemas.microsoft.com/office/drawing/2014/main" id="{516A83F6-5373-4F91-93E5-4DAC90684020}"/>
              </a:ext>
            </a:extLst>
          </p:cNvPr>
          <p:cNvSpPr/>
          <p:nvPr/>
        </p:nvSpPr>
        <p:spPr>
          <a:xfrm>
            <a:off x="3523120" y="2085350"/>
            <a:ext cx="6122850" cy="977191"/>
          </a:xfrm>
          <a:prstGeom prst="rect">
            <a:avLst/>
          </a:prstGeom>
        </p:spPr>
        <p:txBody>
          <a:bodyPr wrap="square">
            <a:spAutoFit/>
          </a:bodyPr>
          <a:lstStyle/>
          <a:p>
            <a:pPr algn="just">
              <a:lnSpc>
                <a:spcPts val="2300"/>
              </a:lnSpc>
              <a:spcAft>
                <a:spcPts val="1200"/>
              </a:spcAft>
              <a:buClr>
                <a:srgbClr val="7FB673"/>
              </a:buClr>
            </a:pPr>
            <a:r>
              <a:rPr lang="es-CO" sz="2000" b="1" dirty="0">
                <a:solidFill>
                  <a:schemeClr val="tx1">
                    <a:lumMod val="75000"/>
                    <a:lumOff val="25000"/>
                  </a:schemeClr>
                </a:solidFill>
              </a:rPr>
              <a:t>CONOCIDO COMO EL DECRETO DE PREVENCIÓN DE LA DISCRIMINACIÓN POR RAZONES DE ORIENTACIÓN SEXUAL E IDENTIDAD DE GÉNERO</a:t>
            </a:r>
          </a:p>
        </p:txBody>
      </p:sp>
      <p:pic>
        <p:nvPicPr>
          <p:cNvPr id="9" name="Imagen 8">
            <a:extLst>
              <a:ext uri="{FF2B5EF4-FFF2-40B4-BE49-F238E27FC236}">
                <a16:creationId xmlns:a16="http://schemas.microsoft.com/office/drawing/2014/main" id="{C43460AE-7EF4-45B6-9B68-335690CC45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01803" y="2887617"/>
            <a:ext cx="1416017" cy="1416017"/>
          </a:xfrm>
          <a:prstGeom prst="rect">
            <a:avLst/>
          </a:prstGeom>
        </p:spPr>
      </p:pic>
      <p:pic>
        <p:nvPicPr>
          <p:cNvPr id="12" name="Imagen 11">
            <a:extLst>
              <a:ext uri="{FF2B5EF4-FFF2-40B4-BE49-F238E27FC236}">
                <a16:creationId xmlns:a16="http://schemas.microsoft.com/office/drawing/2014/main" id="{614D0F9F-0102-45BF-889F-3AF0CD49F22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25100" y="-280848"/>
            <a:ext cx="1866900" cy="6858000"/>
          </a:xfrm>
          <a:prstGeom prst="rect">
            <a:avLst/>
          </a:prstGeom>
        </p:spPr>
      </p:pic>
    </p:spTree>
    <p:extLst>
      <p:ext uri="{BB962C8B-B14F-4D97-AF65-F5344CB8AC3E}">
        <p14:creationId xmlns:p14="http://schemas.microsoft.com/office/powerpoint/2010/main" val="4011259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1198286" y="2192542"/>
            <a:ext cx="6978323" cy="2681367"/>
          </a:xfrm>
          <a:prstGeom prst="roundRect">
            <a:avLst/>
          </a:prstGeom>
          <a:solidFill>
            <a:srgbClr val="E45CF6"/>
          </a:solidFill>
          <a:ln w="47625">
            <a:solidFill>
              <a:srgbClr val="E45CF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2989393" y="1643779"/>
            <a:ext cx="7190305" cy="3805024"/>
          </a:xfrm>
          <a:prstGeom prst="roundRect">
            <a:avLst/>
          </a:prstGeom>
          <a:solidFill>
            <a:schemeClr val="bg1"/>
          </a:solidFill>
          <a:ln w="47625">
            <a:solidFill>
              <a:srgbClr val="E45CF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TENIENDO EN CUENTA QUE… </a:t>
            </a:r>
          </a:p>
        </p:txBody>
      </p:sp>
      <p:sp>
        <p:nvSpPr>
          <p:cNvPr id="2" name="Rectángulo 1">
            <a:extLst>
              <a:ext uri="{FF2B5EF4-FFF2-40B4-BE49-F238E27FC236}">
                <a16:creationId xmlns:a16="http://schemas.microsoft.com/office/drawing/2014/main" id="{31EEBB74-33E0-4EFE-BAF9-0614DD295E72}"/>
              </a:ext>
            </a:extLst>
          </p:cNvPr>
          <p:cNvSpPr/>
          <p:nvPr/>
        </p:nvSpPr>
        <p:spPr>
          <a:xfrm>
            <a:off x="3610668" y="2247820"/>
            <a:ext cx="6122850" cy="2695610"/>
          </a:xfrm>
          <a:prstGeom prst="rect">
            <a:avLst/>
          </a:prstGeom>
        </p:spPr>
        <p:txBody>
          <a:bodyPr wrap="square">
            <a:spAutoFit/>
          </a:bodyPr>
          <a:lstStyle/>
          <a:p>
            <a:pPr algn="just">
              <a:lnSpc>
                <a:spcPts val="2900"/>
              </a:lnSpc>
              <a:spcAft>
                <a:spcPts val="1800"/>
              </a:spcAft>
              <a:buClr>
                <a:srgbClr val="7FB673"/>
              </a:buClr>
            </a:pPr>
            <a:r>
              <a:rPr lang="es-CO" sz="2500" dirty="0">
                <a:solidFill>
                  <a:schemeClr val="tx1">
                    <a:lumMod val="75000"/>
                    <a:lumOff val="25000"/>
                  </a:schemeClr>
                </a:solidFill>
              </a:rPr>
              <a:t>La ley 1482 de 2011, modificada por la ley 1752 de 2015, dicta disposiciones específicas que sancionan penalmente acciones de discriminación por razones de raza, etnia, religión, nacionalidad, ideología política o filosófica, sexo u orientación sexual y discapacidad, entre otras.</a:t>
            </a:r>
          </a:p>
        </p:txBody>
      </p:sp>
      <p:pic>
        <p:nvPicPr>
          <p:cNvPr id="12" name="Imagen 11">
            <a:extLst>
              <a:ext uri="{FF2B5EF4-FFF2-40B4-BE49-F238E27FC236}">
                <a16:creationId xmlns:a16="http://schemas.microsoft.com/office/drawing/2014/main" id="{614D0F9F-0102-45BF-889F-3AF0CD49F2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25100" y="-280848"/>
            <a:ext cx="1866900" cy="6858000"/>
          </a:xfrm>
          <a:prstGeom prst="rect">
            <a:avLst/>
          </a:prstGeom>
        </p:spPr>
      </p:pic>
      <p:pic>
        <p:nvPicPr>
          <p:cNvPr id="7" name="Imagen 6">
            <a:extLst>
              <a:ext uri="{FF2B5EF4-FFF2-40B4-BE49-F238E27FC236}">
                <a16:creationId xmlns:a16="http://schemas.microsoft.com/office/drawing/2014/main" id="{103AD306-4002-47E9-AE16-5E282DD9C67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0485" y="2602784"/>
            <a:ext cx="1486548" cy="1486548"/>
          </a:xfrm>
          <a:prstGeom prst="rect">
            <a:avLst/>
          </a:prstGeom>
        </p:spPr>
      </p:pic>
    </p:spTree>
    <p:extLst>
      <p:ext uri="{BB962C8B-B14F-4D97-AF65-F5344CB8AC3E}">
        <p14:creationId xmlns:p14="http://schemas.microsoft.com/office/powerpoint/2010/main" val="1991903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1256652" y="2192543"/>
            <a:ext cx="6978323" cy="2681367"/>
          </a:xfrm>
          <a:prstGeom prst="roundRect">
            <a:avLst/>
          </a:prstGeom>
          <a:solidFill>
            <a:srgbClr val="A95CF6"/>
          </a:solidFill>
          <a:ln w="47625">
            <a:solidFill>
              <a:srgbClr val="A95CF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3047760" y="1614792"/>
            <a:ext cx="7604028" cy="3978612"/>
          </a:xfrm>
          <a:prstGeom prst="roundRect">
            <a:avLst/>
          </a:prstGeom>
          <a:solidFill>
            <a:schemeClr val="bg1"/>
          </a:solidFill>
          <a:ln w="47625">
            <a:solidFill>
              <a:srgbClr val="A95CF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 name="Rectángulo 1">
            <a:extLst>
              <a:ext uri="{FF2B5EF4-FFF2-40B4-BE49-F238E27FC236}">
                <a16:creationId xmlns:a16="http://schemas.microsoft.com/office/drawing/2014/main" id="{31EEBB74-33E0-4EFE-BAF9-0614DD295E72}"/>
              </a:ext>
            </a:extLst>
          </p:cNvPr>
          <p:cNvSpPr/>
          <p:nvPr/>
        </p:nvSpPr>
        <p:spPr>
          <a:xfrm>
            <a:off x="3555232" y="1893586"/>
            <a:ext cx="6571262" cy="3477875"/>
          </a:xfrm>
          <a:prstGeom prst="rect">
            <a:avLst/>
          </a:prstGeom>
        </p:spPr>
        <p:txBody>
          <a:bodyPr wrap="square">
            <a:spAutoFit/>
          </a:bodyPr>
          <a:lstStyle/>
          <a:p>
            <a:pPr marL="285750" indent="-285750" algn="just">
              <a:lnSpc>
                <a:spcPts val="2800"/>
              </a:lnSpc>
              <a:spcAft>
                <a:spcPts val="1200"/>
              </a:spcAft>
              <a:buClr>
                <a:srgbClr val="A95CF6"/>
              </a:buClr>
              <a:buFont typeface="Wingdings" panose="05000000000000000000" pitchFamily="2" charset="2"/>
              <a:buChar char="§"/>
            </a:pPr>
            <a:r>
              <a:rPr lang="es-CO" sz="2600" dirty="0">
                <a:solidFill>
                  <a:schemeClr val="tx1">
                    <a:lumMod val="75000"/>
                    <a:lumOff val="25000"/>
                  </a:schemeClr>
                </a:solidFill>
              </a:rPr>
              <a:t>La obligación del Estado de brindar especial protección a los grupos de personas que sean discriminadas y adoptar medidas para que estas situaciones cambien.</a:t>
            </a:r>
          </a:p>
          <a:p>
            <a:pPr marL="285750" indent="-285750" algn="just">
              <a:lnSpc>
                <a:spcPts val="2800"/>
              </a:lnSpc>
              <a:spcAft>
                <a:spcPts val="1200"/>
              </a:spcAft>
              <a:buClr>
                <a:srgbClr val="A95CF6"/>
              </a:buClr>
              <a:buFont typeface="Wingdings" panose="05000000000000000000" pitchFamily="2" charset="2"/>
              <a:buChar char="§"/>
            </a:pPr>
            <a:r>
              <a:rPr lang="es-CO" sz="2600" dirty="0">
                <a:solidFill>
                  <a:schemeClr val="tx1">
                    <a:lumMod val="75000"/>
                    <a:lumOff val="25000"/>
                  </a:schemeClr>
                </a:solidFill>
              </a:rPr>
              <a:t>Documentos como el Pacto Internacional de Derechos Civiles y Políticos, la Convención Americana sobre Derechos Humanos, y varias sentencias de la Corte Constitucional colombiana.</a:t>
            </a:r>
          </a:p>
        </p:txBody>
      </p:sp>
      <p:pic>
        <p:nvPicPr>
          <p:cNvPr id="11" name="Imagen 10">
            <a:extLst>
              <a:ext uri="{FF2B5EF4-FFF2-40B4-BE49-F238E27FC236}">
                <a16:creationId xmlns:a16="http://schemas.microsoft.com/office/drawing/2014/main" id="{ED15F94A-420A-411C-ACD0-0D4DBBEB5A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25100" y="-280848"/>
            <a:ext cx="1866900" cy="6858000"/>
          </a:xfrm>
          <a:prstGeom prst="rect">
            <a:avLst/>
          </a:prstGeom>
        </p:spPr>
      </p:pic>
      <p:sp>
        <p:nvSpPr>
          <p:cNvPr id="12" name="Título 2">
            <a:extLst>
              <a:ext uri="{FF2B5EF4-FFF2-40B4-BE49-F238E27FC236}">
                <a16:creationId xmlns:a16="http://schemas.microsoft.com/office/drawing/2014/main" id="{1DD1EE1C-DC14-49C7-A6EC-4C02AAF20E81}"/>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ESTÁ FUNDAMENTADO EN:</a:t>
            </a:r>
          </a:p>
        </p:txBody>
      </p:sp>
      <p:pic>
        <p:nvPicPr>
          <p:cNvPr id="13" name="Imagen 12">
            <a:extLst>
              <a:ext uri="{FF2B5EF4-FFF2-40B4-BE49-F238E27FC236}">
                <a16:creationId xmlns:a16="http://schemas.microsoft.com/office/drawing/2014/main" id="{7DAF8605-5BB6-44D6-9B31-FA9ABC6D71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72596" y="2554929"/>
            <a:ext cx="1785819" cy="1785819"/>
          </a:xfrm>
          <a:prstGeom prst="rect">
            <a:avLst/>
          </a:prstGeom>
        </p:spPr>
      </p:pic>
    </p:spTree>
    <p:extLst>
      <p:ext uri="{BB962C8B-B14F-4D97-AF65-F5344CB8AC3E}">
        <p14:creationId xmlns:p14="http://schemas.microsoft.com/office/powerpoint/2010/main" val="1653349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1285836" y="2116325"/>
            <a:ext cx="6978323" cy="2879387"/>
          </a:xfrm>
          <a:prstGeom prst="roundRect">
            <a:avLst/>
          </a:prstGeom>
          <a:solidFill>
            <a:srgbClr val="5E65F4"/>
          </a:solidFill>
          <a:ln w="47625">
            <a:solidFill>
              <a:srgbClr val="5E65F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2989393" y="1643779"/>
            <a:ext cx="7190305" cy="3805024"/>
          </a:xfrm>
          <a:prstGeom prst="roundRect">
            <a:avLst/>
          </a:prstGeom>
          <a:solidFill>
            <a:schemeClr val="bg1"/>
          </a:solidFill>
          <a:ln w="47625">
            <a:solidFill>
              <a:srgbClr val="5E65F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EL DECRETO TIENE COMO FIN…</a:t>
            </a:r>
          </a:p>
        </p:txBody>
      </p:sp>
      <p:sp>
        <p:nvSpPr>
          <p:cNvPr id="2" name="Rectángulo 1">
            <a:extLst>
              <a:ext uri="{FF2B5EF4-FFF2-40B4-BE49-F238E27FC236}">
                <a16:creationId xmlns:a16="http://schemas.microsoft.com/office/drawing/2014/main" id="{31EEBB74-33E0-4EFE-BAF9-0614DD295E72}"/>
              </a:ext>
            </a:extLst>
          </p:cNvPr>
          <p:cNvSpPr/>
          <p:nvPr/>
        </p:nvSpPr>
        <p:spPr>
          <a:xfrm>
            <a:off x="3610668" y="2053951"/>
            <a:ext cx="6122850" cy="3067506"/>
          </a:xfrm>
          <a:prstGeom prst="rect">
            <a:avLst/>
          </a:prstGeom>
        </p:spPr>
        <p:txBody>
          <a:bodyPr wrap="square">
            <a:spAutoFit/>
          </a:bodyPr>
          <a:lstStyle/>
          <a:p>
            <a:pPr algn="just">
              <a:lnSpc>
                <a:spcPts val="2900"/>
              </a:lnSpc>
              <a:spcAft>
                <a:spcPts val="1800"/>
              </a:spcAft>
              <a:buClr>
                <a:srgbClr val="7FB673"/>
              </a:buClr>
            </a:pPr>
            <a:r>
              <a:rPr lang="es-CO" sz="2500" dirty="0">
                <a:solidFill>
                  <a:schemeClr val="tx1">
                    <a:lumMod val="75000"/>
                    <a:lumOff val="25000"/>
                  </a:schemeClr>
                </a:solidFill>
              </a:rPr>
              <a:t>Aportar a la transformación cultural que requiere el país para superar las barreras de acceso y permanencia a establecimientos comerciales, espacios abiertos al público y sedes de entidades públicas que ha afectado históricamente a los sectores sociales LGBTI, a través de la promoción de espacios libres de discriminación.</a:t>
            </a:r>
          </a:p>
        </p:txBody>
      </p:sp>
      <p:pic>
        <p:nvPicPr>
          <p:cNvPr id="12" name="Imagen 11">
            <a:extLst>
              <a:ext uri="{FF2B5EF4-FFF2-40B4-BE49-F238E27FC236}">
                <a16:creationId xmlns:a16="http://schemas.microsoft.com/office/drawing/2014/main" id="{614D0F9F-0102-45BF-889F-3AF0CD49F2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25100" y="-280848"/>
            <a:ext cx="1866900" cy="6858000"/>
          </a:xfrm>
          <a:prstGeom prst="rect">
            <a:avLst/>
          </a:prstGeom>
        </p:spPr>
      </p:pic>
      <p:pic>
        <p:nvPicPr>
          <p:cNvPr id="8" name="Imagen 7">
            <a:extLst>
              <a:ext uri="{FF2B5EF4-FFF2-40B4-BE49-F238E27FC236}">
                <a16:creationId xmlns:a16="http://schemas.microsoft.com/office/drawing/2014/main" id="{A4D77B17-8705-4227-8107-1C538A6985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2873" y="2259490"/>
            <a:ext cx="1169510" cy="1169510"/>
          </a:xfrm>
          <a:prstGeom prst="rect">
            <a:avLst/>
          </a:prstGeom>
        </p:spPr>
      </p:pic>
      <p:pic>
        <p:nvPicPr>
          <p:cNvPr id="10" name="Imagen 9">
            <a:extLst>
              <a:ext uri="{FF2B5EF4-FFF2-40B4-BE49-F238E27FC236}">
                <a16:creationId xmlns:a16="http://schemas.microsoft.com/office/drawing/2014/main" id="{705C824B-6DD8-4E19-B67D-95CDAC92D0A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02873" y="3640499"/>
            <a:ext cx="1169510" cy="1169510"/>
          </a:xfrm>
          <a:prstGeom prst="rect">
            <a:avLst/>
          </a:prstGeom>
        </p:spPr>
      </p:pic>
    </p:spTree>
    <p:extLst>
      <p:ext uri="{BB962C8B-B14F-4D97-AF65-F5344CB8AC3E}">
        <p14:creationId xmlns:p14="http://schemas.microsoft.com/office/powerpoint/2010/main" val="3897941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507622" y="2066082"/>
            <a:ext cx="6978323" cy="3293411"/>
          </a:xfrm>
          <a:prstGeom prst="roundRect">
            <a:avLst/>
          </a:prstGeom>
          <a:solidFill>
            <a:srgbClr val="68ACEA"/>
          </a:solidFill>
          <a:ln w="47625">
            <a:solidFill>
              <a:srgbClr val="68AC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2188719" y="1391055"/>
            <a:ext cx="9153727" cy="4503906"/>
          </a:xfrm>
          <a:prstGeom prst="roundRect">
            <a:avLst/>
          </a:prstGeom>
          <a:solidFill>
            <a:schemeClr val="bg1"/>
          </a:solidFill>
          <a:ln w="47625">
            <a:solidFill>
              <a:srgbClr val="68AC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¿CÓMO LO HARÁ?</a:t>
            </a:r>
            <a:endParaRPr lang="es-CO" altLang="es-CO" sz="2400" b="1" dirty="0"/>
          </a:p>
        </p:txBody>
      </p:sp>
      <p:sp>
        <p:nvSpPr>
          <p:cNvPr id="2" name="Rectángulo 1">
            <a:extLst>
              <a:ext uri="{FF2B5EF4-FFF2-40B4-BE49-F238E27FC236}">
                <a16:creationId xmlns:a16="http://schemas.microsoft.com/office/drawing/2014/main" id="{31EEBB74-33E0-4EFE-BAF9-0614DD295E72}"/>
              </a:ext>
            </a:extLst>
          </p:cNvPr>
          <p:cNvSpPr/>
          <p:nvPr/>
        </p:nvSpPr>
        <p:spPr>
          <a:xfrm>
            <a:off x="2529186" y="3047033"/>
            <a:ext cx="8401489" cy="2580194"/>
          </a:xfrm>
          <a:prstGeom prst="rect">
            <a:avLst/>
          </a:prstGeom>
        </p:spPr>
        <p:txBody>
          <a:bodyPr wrap="square">
            <a:spAutoFit/>
          </a:bodyPr>
          <a:lstStyle/>
          <a:p>
            <a:pPr marL="457200" indent="-457200" algn="just">
              <a:lnSpc>
                <a:spcPts val="2600"/>
              </a:lnSpc>
              <a:spcAft>
                <a:spcPts val="1200"/>
              </a:spcAft>
              <a:buClr>
                <a:srgbClr val="68ACEA"/>
              </a:buClr>
              <a:buFont typeface="+mj-lt"/>
              <a:buAutoNum type="arabicPeriod"/>
            </a:pPr>
            <a:r>
              <a:rPr lang="es-CO" sz="2200" dirty="0">
                <a:solidFill>
                  <a:schemeClr val="tx1">
                    <a:lumMod val="75000"/>
                    <a:lumOff val="25000"/>
                  </a:schemeClr>
                </a:solidFill>
              </a:rPr>
              <a:t>La persona propietaria, administradora o responsable de dichos lugares desee voluntariamente acceder al sello comprometiéndose a mantener entornos libres de discriminación.</a:t>
            </a:r>
          </a:p>
          <a:p>
            <a:pPr marL="457200" indent="-457200" algn="just">
              <a:lnSpc>
                <a:spcPts val="2600"/>
              </a:lnSpc>
              <a:spcAft>
                <a:spcPts val="1200"/>
              </a:spcAft>
              <a:buClr>
                <a:srgbClr val="68ACEA"/>
              </a:buClr>
              <a:buFont typeface="+mj-lt"/>
              <a:buAutoNum type="arabicPeriod"/>
            </a:pPr>
            <a:r>
              <a:rPr lang="es-CO" sz="2200" dirty="0">
                <a:solidFill>
                  <a:schemeClr val="tx1">
                    <a:lumMod val="75000"/>
                    <a:lumOff val="25000"/>
                  </a:schemeClr>
                </a:solidFill>
              </a:rPr>
              <a:t>La persona propietaria, administradora o responsable se comprometa a realizar un proceso de formación continuo respecto a la generación y mantenimiento de entornos libres de discriminación con sus usuarios, clientes, empleados y proveedores.</a:t>
            </a:r>
          </a:p>
        </p:txBody>
      </p:sp>
      <p:sp>
        <p:nvSpPr>
          <p:cNvPr id="7" name="Rectángulo 6">
            <a:extLst>
              <a:ext uri="{FF2B5EF4-FFF2-40B4-BE49-F238E27FC236}">
                <a16:creationId xmlns:a16="http://schemas.microsoft.com/office/drawing/2014/main" id="{2712463E-F28D-4CCB-83FF-88DC8D113A5D}"/>
              </a:ext>
            </a:extLst>
          </p:cNvPr>
          <p:cNvSpPr/>
          <p:nvPr/>
        </p:nvSpPr>
        <p:spPr>
          <a:xfrm>
            <a:off x="2529187" y="1688788"/>
            <a:ext cx="8401489" cy="1189556"/>
          </a:xfrm>
          <a:prstGeom prst="rect">
            <a:avLst/>
          </a:prstGeom>
        </p:spPr>
        <p:txBody>
          <a:bodyPr wrap="square">
            <a:spAutoFit/>
          </a:bodyPr>
          <a:lstStyle/>
          <a:p>
            <a:pPr algn="just">
              <a:lnSpc>
                <a:spcPts val="2900"/>
              </a:lnSpc>
              <a:spcAft>
                <a:spcPts val="1800"/>
              </a:spcAft>
              <a:buClr>
                <a:srgbClr val="7FB673"/>
              </a:buClr>
            </a:pPr>
            <a:r>
              <a:rPr lang="es-CO" sz="2200" dirty="0">
                <a:solidFill>
                  <a:schemeClr val="tx1">
                    <a:lumMod val="75000"/>
                    <a:lumOff val="25000"/>
                  </a:schemeClr>
                </a:solidFill>
              </a:rPr>
              <a:t>Promoverá entornos libres de discriminación brindando el sello </a:t>
            </a:r>
            <a:r>
              <a:rPr lang="es-CO" sz="2200" b="1" dirty="0">
                <a:solidFill>
                  <a:schemeClr val="tx1">
                    <a:lumMod val="75000"/>
                    <a:lumOff val="25000"/>
                  </a:schemeClr>
                </a:solidFill>
              </a:rPr>
              <a:t>#</a:t>
            </a:r>
            <a:r>
              <a:rPr lang="es-CO" sz="2200" b="1" dirty="0" err="1">
                <a:solidFill>
                  <a:schemeClr val="tx1">
                    <a:lumMod val="75000"/>
                    <a:lumOff val="25000"/>
                  </a:schemeClr>
                </a:solidFill>
              </a:rPr>
              <a:t>AquíEntranTodos</a:t>
            </a:r>
            <a:r>
              <a:rPr lang="es-CO" sz="2200" b="1" dirty="0">
                <a:solidFill>
                  <a:schemeClr val="tx1">
                    <a:lumMod val="75000"/>
                    <a:lumOff val="25000"/>
                  </a:schemeClr>
                </a:solidFill>
              </a:rPr>
              <a:t> </a:t>
            </a:r>
            <a:r>
              <a:rPr lang="es-CO" sz="2200" dirty="0">
                <a:solidFill>
                  <a:schemeClr val="tx1">
                    <a:lumMod val="75000"/>
                    <a:lumOff val="25000"/>
                  </a:schemeClr>
                </a:solidFill>
              </a:rPr>
              <a:t>a entidades estatales, establecimientos comerciales y espacios abiertos al público cuando:</a:t>
            </a:r>
          </a:p>
        </p:txBody>
      </p:sp>
      <p:pic>
        <p:nvPicPr>
          <p:cNvPr id="10" name="Imagen 9">
            <a:extLst>
              <a:ext uri="{FF2B5EF4-FFF2-40B4-BE49-F238E27FC236}">
                <a16:creationId xmlns:a16="http://schemas.microsoft.com/office/drawing/2014/main" id="{C6ED8B23-76B9-4FC4-99C4-C9849146DA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491" y="1446808"/>
            <a:ext cx="4123500" cy="4279188"/>
          </a:xfrm>
          <a:prstGeom prst="rect">
            <a:avLst/>
          </a:prstGeom>
        </p:spPr>
      </p:pic>
      <p:pic>
        <p:nvPicPr>
          <p:cNvPr id="11" name="Imagen 10">
            <a:extLst>
              <a:ext uri="{FF2B5EF4-FFF2-40B4-BE49-F238E27FC236}">
                <a16:creationId xmlns:a16="http://schemas.microsoft.com/office/drawing/2014/main" id="{29983034-F37A-45DA-8762-F2AE1D3BB3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90197" y="687896"/>
            <a:ext cx="1501803" cy="5516827"/>
          </a:xfrm>
          <a:prstGeom prst="rect">
            <a:avLst/>
          </a:prstGeom>
        </p:spPr>
      </p:pic>
    </p:spTree>
    <p:extLst>
      <p:ext uri="{BB962C8B-B14F-4D97-AF65-F5344CB8AC3E}">
        <p14:creationId xmlns:p14="http://schemas.microsoft.com/office/powerpoint/2010/main" val="256373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1703376" y="2303585"/>
            <a:ext cx="6978323" cy="2365131"/>
          </a:xfrm>
          <a:prstGeom prst="roundRect">
            <a:avLst/>
          </a:prstGeom>
          <a:solidFill>
            <a:srgbClr val="68ACEA"/>
          </a:solidFill>
          <a:ln w="47625">
            <a:solidFill>
              <a:srgbClr val="68AC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3851030" y="1907820"/>
            <a:ext cx="6084277" cy="3293411"/>
          </a:xfrm>
          <a:prstGeom prst="roundRect">
            <a:avLst/>
          </a:prstGeom>
          <a:solidFill>
            <a:schemeClr val="bg1"/>
          </a:solidFill>
          <a:ln w="47625">
            <a:solidFill>
              <a:srgbClr val="68AC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¿CÓMO LO HARÁ?</a:t>
            </a:r>
            <a:endParaRPr lang="es-CO" altLang="es-CO" sz="2400" b="1" dirty="0"/>
          </a:p>
        </p:txBody>
      </p:sp>
      <p:sp>
        <p:nvSpPr>
          <p:cNvPr id="8" name="Rectángulo 7">
            <a:extLst>
              <a:ext uri="{FF2B5EF4-FFF2-40B4-BE49-F238E27FC236}">
                <a16:creationId xmlns:a16="http://schemas.microsoft.com/office/drawing/2014/main" id="{6499F095-629C-4F64-978C-4D20320903D9}"/>
              </a:ext>
            </a:extLst>
          </p:cNvPr>
          <p:cNvSpPr/>
          <p:nvPr/>
        </p:nvSpPr>
        <p:spPr>
          <a:xfrm>
            <a:off x="4601649" y="2561033"/>
            <a:ext cx="4662894" cy="1951816"/>
          </a:xfrm>
          <a:prstGeom prst="rect">
            <a:avLst/>
          </a:prstGeom>
        </p:spPr>
        <p:txBody>
          <a:bodyPr wrap="square">
            <a:spAutoFit/>
          </a:bodyPr>
          <a:lstStyle/>
          <a:p>
            <a:pPr algn="just">
              <a:lnSpc>
                <a:spcPts val="2900"/>
              </a:lnSpc>
              <a:spcAft>
                <a:spcPts val="1800"/>
              </a:spcAft>
              <a:buClr>
                <a:srgbClr val="7FB673"/>
              </a:buClr>
            </a:pPr>
            <a:r>
              <a:rPr lang="es-CO" sz="2500" dirty="0">
                <a:solidFill>
                  <a:schemeClr val="tx1">
                    <a:lumMod val="75000"/>
                    <a:lumOff val="25000"/>
                  </a:schemeClr>
                </a:solidFill>
              </a:rPr>
              <a:t>Adicionalmente, las entidades y establecimientos deberán trabajar en el diseño de rutas y protocolos para la atención de quejas o denuncias por discriminación.</a:t>
            </a:r>
          </a:p>
        </p:txBody>
      </p:sp>
      <p:pic>
        <p:nvPicPr>
          <p:cNvPr id="9" name="Imagen 8">
            <a:extLst>
              <a:ext uri="{FF2B5EF4-FFF2-40B4-BE49-F238E27FC236}">
                <a16:creationId xmlns:a16="http://schemas.microsoft.com/office/drawing/2014/main" id="{0B50FD0B-498F-4A0D-B7A4-181E1DEF6D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5824" y="1288547"/>
            <a:ext cx="4123500" cy="4279188"/>
          </a:xfrm>
          <a:prstGeom prst="rect">
            <a:avLst/>
          </a:prstGeom>
        </p:spPr>
      </p:pic>
      <p:pic>
        <p:nvPicPr>
          <p:cNvPr id="11" name="Imagen 10">
            <a:extLst>
              <a:ext uri="{FF2B5EF4-FFF2-40B4-BE49-F238E27FC236}">
                <a16:creationId xmlns:a16="http://schemas.microsoft.com/office/drawing/2014/main" id="{115E445C-47B3-4BE0-9418-CB2EE4A0FB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25100" y="-280848"/>
            <a:ext cx="1866900" cy="6858000"/>
          </a:xfrm>
          <a:prstGeom prst="rect">
            <a:avLst/>
          </a:prstGeom>
        </p:spPr>
      </p:pic>
    </p:spTree>
    <p:extLst>
      <p:ext uri="{BB962C8B-B14F-4D97-AF65-F5344CB8AC3E}">
        <p14:creationId xmlns:p14="http://schemas.microsoft.com/office/powerpoint/2010/main" val="3369530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ángulo: esquinas redondeadas 5">
            <a:extLst>
              <a:ext uri="{FF2B5EF4-FFF2-40B4-BE49-F238E27FC236}">
                <a16:creationId xmlns:a16="http://schemas.microsoft.com/office/drawing/2014/main" id="{13A9FB9A-BFBC-449C-828C-6AEEBBB6BF97}"/>
              </a:ext>
            </a:extLst>
          </p:cNvPr>
          <p:cNvSpPr/>
          <p:nvPr/>
        </p:nvSpPr>
        <p:spPr>
          <a:xfrm>
            <a:off x="1868746" y="2303585"/>
            <a:ext cx="6978323" cy="2365131"/>
          </a:xfrm>
          <a:prstGeom prst="roundRect">
            <a:avLst/>
          </a:prstGeom>
          <a:solidFill>
            <a:srgbClr val="70E2AC"/>
          </a:solidFill>
          <a:ln w="47625">
            <a:solidFill>
              <a:srgbClr val="70E2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 name="Rectángulo: esquinas redondeadas 2">
            <a:extLst>
              <a:ext uri="{FF2B5EF4-FFF2-40B4-BE49-F238E27FC236}">
                <a16:creationId xmlns:a16="http://schemas.microsoft.com/office/drawing/2014/main" id="{EC958ADD-A64D-48AE-9263-6AEA973434D4}"/>
              </a:ext>
            </a:extLst>
          </p:cNvPr>
          <p:cNvSpPr/>
          <p:nvPr/>
        </p:nvSpPr>
        <p:spPr>
          <a:xfrm>
            <a:off x="4016400" y="1907820"/>
            <a:ext cx="6084277" cy="3293411"/>
          </a:xfrm>
          <a:prstGeom prst="roundRect">
            <a:avLst/>
          </a:prstGeom>
          <a:solidFill>
            <a:schemeClr val="bg1"/>
          </a:solidFill>
          <a:ln w="47625">
            <a:solidFill>
              <a:srgbClr val="70E2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Título 2">
            <a:extLst>
              <a:ext uri="{FF2B5EF4-FFF2-40B4-BE49-F238E27FC236}">
                <a16:creationId xmlns:a16="http://schemas.microsoft.com/office/drawing/2014/main" id="{0BFAE4E7-EDBE-437A-AE2A-27B231CD4855}"/>
              </a:ext>
            </a:extLst>
          </p:cNvPr>
          <p:cNvSpPr>
            <a:spLocks noGrp="1"/>
          </p:cNvSpPr>
          <p:nvPr>
            <p:ph type="ctrTitle"/>
          </p:nvPr>
        </p:nvSpPr>
        <p:spPr>
          <a:xfrm>
            <a:off x="1501803" y="67111"/>
            <a:ext cx="9343297" cy="620785"/>
          </a:xfrm>
        </p:spPr>
        <p:txBody>
          <a:bodyPr>
            <a:normAutofit/>
          </a:bodyPr>
          <a:lstStyle/>
          <a:p>
            <a:r>
              <a:rPr lang="es-CO" altLang="es-CO" sz="2400" b="1" dirty="0">
                <a:solidFill>
                  <a:schemeClr val="bg1">
                    <a:lumMod val="75000"/>
                  </a:schemeClr>
                </a:solidFill>
                <a:latin typeface="+mn-lt"/>
              </a:rPr>
              <a:t>¿QUIÉNES APOYARÁN?</a:t>
            </a:r>
            <a:endParaRPr lang="es-CO" altLang="es-CO" sz="2400" b="1" dirty="0"/>
          </a:p>
        </p:txBody>
      </p:sp>
      <p:sp>
        <p:nvSpPr>
          <p:cNvPr id="8" name="Rectángulo 7">
            <a:extLst>
              <a:ext uri="{FF2B5EF4-FFF2-40B4-BE49-F238E27FC236}">
                <a16:creationId xmlns:a16="http://schemas.microsoft.com/office/drawing/2014/main" id="{6499F095-629C-4F64-978C-4D20320903D9}"/>
              </a:ext>
            </a:extLst>
          </p:cNvPr>
          <p:cNvSpPr/>
          <p:nvPr/>
        </p:nvSpPr>
        <p:spPr>
          <a:xfrm>
            <a:off x="5008661" y="2882138"/>
            <a:ext cx="4287374" cy="1208023"/>
          </a:xfrm>
          <a:prstGeom prst="rect">
            <a:avLst/>
          </a:prstGeom>
        </p:spPr>
        <p:txBody>
          <a:bodyPr wrap="square">
            <a:spAutoFit/>
          </a:bodyPr>
          <a:lstStyle/>
          <a:p>
            <a:pPr algn="just">
              <a:lnSpc>
                <a:spcPts val="2900"/>
              </a:lnSpc>
              <a:spcAft>
                <a:spcPts val="1800"/>
              </a:spcAft>
              <a:buClr>
                <a:srgbClr val="7FB673"/>
              </a:buClr>
            </a:pPr>
            <a:r>
              <a:rPr lang="es-CO" sz="2500" dirty="0">
                <a:solidFill>
                  <a:schemeClr val="tx1">
                    <a:lumMod val="75000"/>
                    <a:lumOff val="25000"/>
                  </a:schemeClr>
                </a:solidFill>
              </a:rPr>
              <a:t>Las Alcaldías municipales o distritales, las Gobernaciones y el Ministerio del Interior.</a:t>
            </a:r>
          </a:p>
        </p:txBody>
      </p:sp>
      <p:pic>
        <p:nvPicPr>
          <p:cNvPr id="4" name="Imagen 3">
            <a:extLst>
              <a:ext uri="{FF2B5EF4-FFF2-40B4-BE49-F238E27FC236}">
                <a16:creationId xmlns:a16="http://schemas.microsoft.com/office/drawing/2014/main" id="{FCD39005-225B-445B-B2BF-12A03F748F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60577" y="2579656"/>
            <a:ext cx="1698688" cy="1698688"/>
          </a:xfrm>
          <a:prstGeom prst="rect">
            <a:avLst/>
          </a:prstGeom>
        </p:spPr>
      </p:pic>
      <p:pic>
        <p:nvPicPr>
          <p:cNvPr id="10" name="Imagen 9">
            <a:extLst>
              <a:ext uri="{FF2B5EF4-FFF2-40B4-BE49-F238E27FC236}">
                <a16:creationId xmlns:a16="http://schemas.microsoft.com/office/drawing/2014/main" id="{0B2C1BF4-7A82-4907-AE8C-B2D477CF38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25100" y="-280848"/>
            <a:ext cx="1866900" cy="6858000"/>
          </a:xfrm>
          <a:prstGeom prst="rect">
            <a:avLst/>
          </a:prstGeom>
        </p:spPr>
      </p:pic>
    </p:spTree>
    <p:extLst>
      <p:ext uri="{BB962C8B-B14F-4D97-AF65-F5344CB8AC3E}">
        <p14:creationId xmlns:p14="http://schemas.microsoft.com/office/powerpoint/2010/main" val="153822467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1918</TotalTime>
  <Words>715</Words>
  <Application>Microsoft Office PowerPoint</Application>
  <PresentationFormat>Panorámica</PresentationFormat>
  <Paragraphs>37</Paragraphs>
  <Slides>14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Calibri</vt:lpstr>
      <vt:lpstr>Calibri Light</vt:lpstr>
      <vt:lpstr>Wingdings</vt:lpstr>
      <vt:lpstr>Tema de Office</vt:lpstr>
      <vt:lpstr>#AquíEntranTodos</vt:lpstr>
      <vt:lpstr>Presentación de PowerPoint</vt:lpstr>
      <vt:lpstr>DECRETO 410 DE 2018</vt:lpstr>
      <vt:lpstr>TENIENDO EN CUENTA QUE… </vt:lpstr>
      <vt:lpstr>ESTÁ FUNDAMENTADO EN:</vt:lpstr>
      <vt:lpstr>EL DECRETO TIENE COMO FIN…</vt:lpstr>
      <vt:lpstr>¿CÓMO LO HARÁ?</vt:lpstr>
      <vt:lpstr>¿CÓMO LO HARÁ?</vt:lpstr>
      <vt:lpstr>¿QUIÉNES APOYARÁN?</vt:lpstr>
      <vt:lpstr>¿DE QUÉ MANERA LO HARÁN?</vt:lpstr>
      <vt:lpstr>¿QUÉ LO REGLAMENTARÁ?</vt:lpstr>
      <vt:lpstr>¿QUÉ LO REGLAMENTARÁ?</vt:lpstr>
      <vt:lpstr>¿QUÉ LO REGLAMENTARÁ?</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79</cp:revision>
  <dcterms:created xsi:type="dcterms:W3CDTF">2018-01-18T03:37:44Z</dcterms:created>
  <dcterms:modified xsi:type="dcterms:W3CDTF">2018-05-19T01:10:43Z</dcterms:modified>
</cp:coreProperties>
</file>