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6"/>
  </p:notesMasterIdLst>
  <p:sldIdLst>
    <p:sldId id="256" r:id="rId5"/>
    <p:sldId id="257" r:id="rId6"/>
    <p:sldId id="345" r:id="rId7"/>
    <p:sldId id="260" r:id="rId8"/>
    <p:sldId id="349" r:id="rId9"/>
    <p:sldId id="352" r:id="rId10"/>
    <p:sldId id="366" r:id="rId11"/>
    <p:sldId id="353" r:id="rId12"/>
    <p:sldId id="351" r:id="rId13"/>
    <p:sldId id="358" r:id="rId14"/>
    <p:sldId id="359" r:id="rId15"/>
    <p:sldId id="360" r:id="rId16"/>
    <p:sldId id="365" r:id="rId17"/>
    <p:sldId id="364" r:id="rId18"/>
    <p:sldId id="367" r:id="rId19"/>
    <p:sldId id="333" r:id="rId20"/>
    <p:sldId id="344" r:id="rId21"/>
    <p:sldId id="362" r:id="rId22"/>
    <p:sldId id="363" r:id="rId23"/>
    <p:sldId id="368" r:id="rId24"/>
    <p:sldId id="314" r:id="rId25"/>
  </p:sldIdLst>
  <p:sldSz cx="12192000" cy="6858000"/>
  <p:notesSz cx="6858000" cy="9144000"/>
  <p:embeddedFontLst>
    <p:embeddedFont>
      <p:font typeface="Nunito Sans" panose="020B0604020202020204" charset="0"/>
      <p:regular r:id="rId27"/>
      <p:bold r:id="rId28"/>
      <p:italic r:id="rId29"/>
      <p:boldItalic r:id="rId30"/>
    </p:embeddedFont>
  </p:embeddedFontLst>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23B46"/>
    <a:srgbClr val="E9EAEA"/>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A046C1-0FCB-F403-8E3B-755F41CCE9BD}" v="24" dt="2025-06-16T21:23:08.391"/>
    <p1510:client id="{542B3BFF-3C5E-7A3A-C2F8-D7ACEF9CFAB9}" v="21" dt="2025-06-17T13:28:09.62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lla Cañon Rodriguez" userId="S::stella.canon@mininterior.gov.co::615838ad-1649-455f-8475-2fa11e5ea156" providerId="AD" clId="Web-{14A046C1-0FCB-F403-8E3B-755F41CCE9BD}"/>
    <pc:docChg chg="modSld">
      <pc:chgData name="Stella Cañon Rodriguez" userId="S::stella.canon@mininterior.gov.co::615838ad-1649-455f-8475-2fa11e5ea156" providerId="AD" clId="Web-{14A046C1-0FCB-F403-8E3B-755F41CCE9BD}" dt="2025-06-16T21:23:06.109" v="9" actId="20577"/>
      <pc:docMkLst>
        <pc:docMk/>
      </pc:docMkLst>
      <pc:sldChg chg="modSp">
        <pc:chgData name="Stella Cañon Rodriguez" userId="S::stella.canon@mininterior.gov.co::615838ad-1649-455f-8475-2fa11e5ea156" providerId="AD" clId="Web-{14A046C1-0FCB-F403-8E3B-755F41CCE9BD}" dt="2025-06-16T21:05:28.868" v="0" actId="20577"/>
        <pc:sldMkLst>
          <pc:docMk/>
          <pc:sldMk cId="699863985" sldId="351"/>
        </pc:sldMkLst>
        <pc:spChg chg="mod">
          <ac:chgData name="Stella Cañon Rodriguez" userId="S::stella.canon@mininterior.gov.co::615838ad-1649-455f-8475-2fa11e5ea156" providerId="AD" clId="Web-{14A046C1-0FCB-F403-8E3B-755F41CCE9BD}" dt="2025-06-16T21:05:28.868" v="0" actId="20577"/>
          <ac:spMkLst>
            <pc:docMk/>
            <pc:sldMk cId="699863985" sldId="351"/>
            <ac:spMk id="5" creationId="{BF1C4A69-36B0-C53A-0CC8-2CA62D57D0B2}"/>
          </ac:spMkLst>
        </pc:spChg>
      </pc:sldChg>
      <pc:sldChg chg="modSp">
        <pc:chgData name="Stella Cañon Rodriguez" userId="S::stella.canon@mininterior.gov.co::615838ad-1649-455f-8475-2fa11e5ea156" providerId="AD" clId="Web-{14A046C1-0FCB-F403-8E3B-755F41CCE9BD}" dt="2025-06-16T21:23:06.109" v="9" actId="20577"/>
        <pc:sldMkLst>
          <pc:docMk/>
          <pc:sldMk cId="422343866" sldId="363"/>
        </pc:sldMkLst>
        <pc:spChg chg="mod">
          <ac:chgData name="Stella Cañon Rodriguez" userId="S::stella.canon@mininterior.gov.co::615838ad-1649-455f-8475-2fa11e5ea156" providerId="AD" clId="Web-{14A046C1-0FCB-F403-8E3B-755F41CCE9BD}" dt="2025-06-16T21:23:06.109" v="9" actId="20577"/>
          <ac:spMkLst>
            <pc:docMk/>
            <pc:sldMk cId="422343866" sldId="363"/>
            <ac:spMk id="3" creationId="{BCDC789C-4167-CB18-3D3B-790B8417D602}"/>
          </ac:spMkLst>
        </pc:spChg>
        <pc:spChg chg="mod">
          <ac:chgData name="Stella Cañon Rodriguez" userId="S::stella.canon@mininterior.gov.co::615838ad-1649-455f-8475-2fa11e5ea156" providerId="AD" clId="Web-{14A046C1-0FCB-F403-8E3B-755F41CCE9BD}" dt="2025-06-16T21:22:59.765" v="5" actId="20577"/>
          <ac:spMkLst>
            <pc:docMk/>
            <pc:sldMk cId="422343866" sldId="363"/>
            <ac:spMk id="5" creationId="{DE0B54AF-F91C-CC4F-A73A-1E0D2DC892B3}"/>
          </ac:spMkLst>
        </pc:spChg>
      </pc:sldChg>
    </pc:docChg>
  </pc:docChgLst>
  <pc:docChgLst>
    <pc:chgData name="Leidy Johana Perez Rosas" userId="S::ljohana.perez@mininterior.gov.co::61cdca97-f729-446b-993d-f5d013c8535f" providerId="AD" clId="Web-{542B3BFF-3C5E-7A3A-C2F8-D7ACEF9CFAB9}"/>
    <pc:docChg chg="modSld">
      <pc:chgData name="Leidy Johana Perez Rosas" userId="S::ljohana.perez@mininterior.gov.co::61cdca97-f729-446b-993d-f5d013c8535f" providerId="AD" clId="Web-{542B3BFF-3C5E-7A3A-C2F8-D7ACEF9CFAB9}" dt="2025-06-17T13:28:09.612" v="19" actId="20577"/>
      <pc:docMkLst>
        <pc:docMk/>
      </pc:docMkLst>
      <pc:sldChg chg="modSp">
        <pc:chgData name="Leidy Johana Perez Rosas" userId="S::ljohana.perez@mininterior.gov.co::61cdca97-f729-446b-993d-f5d013c8535f" providerId="AD" clId="Web-{542B3BFF-3C5E-7A3A-C2F8-D7ACEF9CFAB9}" dt="2025-06-17T13:27:15.313" v="17" actId="1076"/>
        <pc:sldMkLst>
          <pc:docMk/>
          <pc:sldMk cId="422343866" sldId="363"/>
        </pc:sldMkLst>
        <pc:spChg chg="mod">
          <ac:chgData name="Leidy Johana Perez Rosas" userId="S::ljohana.perez@mininterior.gov.co::61cdca97-f729-446b-993d-f5d013c8535f" providerId="AD" clId="Web-{542B3BFF-3C5E-7A3A-C2F8-D7ACEF9CFAB9}" dt="2025-06-17T13:27:15.313" v="17" actId="1076"/>
          <ac:spMkLst>
            <pc:docMk/>
            <pc:sldMk cId="422343866" sldId="363"/>
            <ac:spMk id="5" creationId="{DE0B54AF-F91C-CC4F-A73A-1E0D2DC892B3}"/>
          </ac:spMkLst>
        </pc:spChg>
      </pc:sldChg>
      <pc:sldChg chg="modSp">
        <pc:chgData name="Leidy Johana Perez Rosas" userId="S::ljohana.perez@mininterior.gov.co::61cdca97-f729-446b-993d-f5d013c8535f" providerId="AD" clId="Web-{542B3BFF-3C5E-7A3A-C2F8-D7ACEF9CFAB9}" dt="2025-06-17T13:27:04.563" v="16" actId="1076"/>
        <pc:sldMkLst>
          <pc:docMk/>
          <pc:sldMk cId="3601947829" sldId="364"/>
        </pc:sldMkLst>
        <pc:spChg chg="mod">
          <ac:chgData name="Leidy Johana Perez Rosas" userId="S::ljohana.perez@mininterior.gov.co::61cdca97-f729-446b-993d-f5d013c8535f" providerId="AD" clId="Web-{542B3BFF-3C5E-7A3A-C2F8-D7ACEF9CFAB9}" dt="2025-06-17T13:27:01.984" v="15" actId="1076"/>
          <ac:spMkLst>
            <pc:docMk/>
            <pc:sldMk cId="3601947829" sldId="364"/>
            <ac:spMk id="2" creationId="{AAC563A6-6517-4431-AF3E-F54A79AB5196}"/>
          </ac:spMkLst>
        </pc:spChg>
        <pc:spChg chg="mod">
          <ac:chgData name="Leidy Johana Perez Rosas" userId="S::ljohana.perez@mininterior.gov.co::61cdca97-f729-446b-993d-f5d013c8535f" providerId="AD" clId="Web-{542B3BFF-3C5E-7A3A-C2F8-D7ACEF9CFAB9}" dt="2025-06-17T13:27:04.563" v="16" actId="1076"/>
          <ac:spMkLst>
            <pc:docMk/>
            <pc:sldMk cId="3601947829" sldId="364"/>
            <ac:spMk id="5" creationId="{B37E570F-DDB0-48CE-8186-B9A5BD91818C}"/>
          </ac:spMkLst>
        </pc:spChg>
      </pc:sldChg>
      <pc:sldChg chg="modSp">
        <pc:chgData name="Leidy Johana Perez Rosas" userId="S::ljohana.perez@mininterior.gov.co::61cdca97-f729-446b-993d-f5d013c8535f" providerId="AD" clId="Web-{542B3BFF-3C5E-7A3A-C2F8-D7ACEF9CFAB9}" dt="2025-06-17T13:28:09.612" v="19" actId="20577"/>
        <pc:sldMkLst>
          <pc:docMk/>
          <pc:sldMk cId="3623226210" sldId="368"/>
        </pc:sldMkLst>
        <pc:spChg chg="mod">
          <ac:chgData name="Leidy Johana Perez Rosas" userId="S::ljohana.perez@mininterior.gov.co::61cdca97-f729-446b-993d-f5d013c8535f" providerId="AD" clId="Web-{542B3BFF-3C5E-7A3A-C2F8-D7ACEF9CFAB9}" dt="2025-06-17T13:28:09.612" v="19" actId="20577"/>
          <ac:spMkLst>
            <pc:docMk/>
            <pc:sldMk cId="3623226210" sldId="368"/>
            <ac:spMk id="5" creationId="{DE0B54AF-F91C-CC4F-A73A-1E0D2DC892B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_16E_E580DB6.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61_C04CD5ED.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_168_7FA10909.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_168_7FA10909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'AUDITORIAS PAAI '!$C$11</c:f>
              <c:strCache>
                <c:ptCount val="1"/>
                <c:pt idx="0">
                  <c:v>HALLAZGOS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'AUDITORIAS PAAI '!$B$12:$B$17</c:f>
              <c:strCache>
                <c:ptCount val="6"/>
                <c:pt idx="0">
                  <c:v>1- Auditoría - Planeación Institucional / Seguimiento y Evaluación de Desempeño Institucional.</c:v>
                </c:pt>
                <c:pt idx="1">
                  <c:v>2- Auditoría - Gobierno Digital / Seguridad Digital</c:v>
                </c:pt>
                <c:pt idx="2">
                  <c:v>3- Auditoría - Compras y Contratación Pública / Gestión Contractual.</c:v>
                </c:pt>
                <c:pt idx="3">
                  <c:v>4- Auditoría - Servicio al ciudadano / Racionalización de Trámites/ Participación Ciudadana.</c:v>
                </c:pt>
                <c:pt idx="4">
                  <c:v>5- Auditoría - Gestión del Riesgo Institucional.</c:v>
                </c:pt>
                <c:pt idx="5">
                  <c:v>6- Auditoría - Mejora Normativa.</c:v>
                </c:pt>
              </c:strCache>
            </c:strRef>
          </c:cat>
          <c:val>
            <c:numRef>
              <c:f>'AUDITORIAS PAAI '!$C$12:$C$17</c:f>
              <c:numCache>
                <c:formatCode>General</c:formatCode>
                <c:ptCount val="6"/>
                <c:pt idx="0">
                  <c:v>9</c:v>
                </c:pt>
                <c:pt idx="1">
                  <c:v>11</c:v>
                </c:pt>
                <c:pt idx="2">
                  <c:v>4</c:v>
                </c:pt>
                <c:pt idx="3">
                  <c:v>6</c:v>
                </c:pt>
                <c:pt idx="4">
                  <c:v>6</c:v>
                </c:pt>
                <c:pt idx="5">
                  <c:v>1</c:v>
                </c:pt>
              </c:numCache>
            </c:numRef>
          </c:val>
          <c:extLst>
            <c:ext xmlns:c16="http://schemas.microsoft.com/office/drawing/2014/chart" uri="{C3380CC4-5D6E-409C-BE32-E72D297353CC}">
              <c16:uniqueId val="{00000000-2EB4-4135-BA8E-F13664F01E3C}"/>
            </c:ext>
          </c:extLst>
        </c:ser>
        <c:dLbls>
          <c:dLblPos val="inEnd"/>
          <c:showLegendKey val="0"/>
          <c:showVal val="1"/>
          <c:showCatName val="0"/>
          <c:showSerName val="0"/>
          <c:showPercent val="0"/>
          <c:showBubbleSize val="0"/>
        </c:dLbls>
        <c:gapWidth val="100"/>
        <c:overlap val="-24"/>
        <c:axId val="936538224"/>
        <c:axId val="850567504"/>
      </c:barChart>
      <c:catAx>
        <c:axId val="93653822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s-CO"/>
          </a:p>
        </c:txPr>
        <c:crossAx val="850567504"/>
        <c:crosses val="autoZero"/>
        <c:auto val="1"/>
        <c:lblAlgn val="ctr"/>
        <c:lblOffset val="100"/>
        <c:noMultiLvlLbl val="0"/>
      </c:catAx>
      <c:valAx>
        <c:axId val="85056750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CO"/>
          </a:p>
        </c:txPr>
        <c:crossAx val="936538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'AUDITORIAS PAAI '!$C$42</c:f>
              <c:strCache>
                <c:ptCount val="1"/>
                <c:pt idx="0">
                  <c:v>HALLAZGOS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'AUDITORIAS PAAI '!$B$43:$B$53</c:f>
              <c:strCache>
                <c:ptCount val="11"/>
                <c:pt idx="0">
                  <c:v>Compras y Contratación Pública </c:v>
                </c:pt>
                <c:pt idx="1">
                  <c:v>Fortalecimiento Organizacional y Simplificación de Procesos</c:v>
                </c:pt>
                <c:pt idx="2">
                  <c:v>Gobierno Digital</c:v>
                </c:pt>
                <c:pt idx="3">
                  <c:v>Mejora Normativa</c:v>
                </c:pt>
                <c:pt idx="4">
                  <c:v>Participación Cuidadana en la Gestión Pública</c:v>
                </c:pt>
                <c:pt idx="5">
                  <c:v>Planeación Institucional</c:v>
                </c:pt>
                <c:pt idx="6">
                  <c:v>Racionalización de Tramites</c:v>
                </c:pt>
                <c:pt idx="7">
                  <c:v>Seguimiento y Evaluación al Desempeño Institucional</c:v>
                </c:pt>
                <c:pt idx="8">
                  <c:v>Seguridad Digital</c:v>
                </c:pt>
                <c:pt idx="9">
                  <c:v>Servicio al Cuidadano</c:v>
                </c:pt>
                <c:pt idx="10">
                  <c:v>Transparencia, Acceso a la Información Pública y Lucha Contra la Corrupción</c:v>
                </c:pt>
              </c:strCache>
            </c:strRef>
          </c:cat>
          <c:val>
            <c:numRef>
              <c:f>'AUDITORIAS PAAI '!$C$43:$C$53</c:f>
              <c:numCache>
                <c:formatCode>General</c:formatCode>
                <c:ptCount val="11"/>
                <c:pt idx="0">
                  <c:v>1</c:v>
                </c:pt>
                <c:pt idx="1">
                  <c:v>11</c:v>
                </c:pt>
                <c:pt idx="2">
                  <c:v>6</c:v>
                </c:pt>
                <c:pt idx="3">
                  <c:v>4</c:v>
                </c:pt>
                <c:pt idx="4">
                  <c:v>2</c:v>
                </c:pt>
                <c:pt idx="5">
                  <c:v>4</c:v>
                </c:pt>
                <c:pt idx="6">
                  <c:v>2</c:v>
                </c:pt>
                <c:pt idx="7">
                  <c:v>2</c:v>
                </c:pt>
                <c:pt idx="8">
                  <c:v>2</c:v>
                </c:pt>
                <c:pt idx="9">
                  <c:v>2</c:v>
                </c:pt>
                <c:pt idx="10">
                  <c:v>1</c:v>
                </c:pt>
              </c:numCache>
            </c:numRef>
          </c:val>
          <c:extLst>
            <c:ext xmlns:c16="http://schemas.microsoft.com/office/drawing/2014/chart" uri="{C3380CC4-5D6E-409C-BE32-E72D297353CC}">
              <c16:uniqueId val="{00000000-08F5-4D92-9664-348B22D9708B}"/>
            </c:ext>
          </c:extLst>
        </c:ser>
        <c:dLbls>
          <c:showLegendKey val="0"/>
          <c:showVal val="0"/>
          <c:showCatName val="0"/>
          <c:showSerName val="0"/>
          <c:showPercent val="0"/>
          <c:showBubbleSize val="0"/>
        </c:dLbls>
        <c:gapWidth val="115"/>
        <c:overlap val="-20"/>
        <c:axId val="928073280"/>
        <c:axId val="921753952"/>
      </c:barChart>
      <c:catAx>
        <c:axId val="928073280"/>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crossAx val="921753952"/>
        <c:crosses val="autoZero"/>
        <c:auto val="1"/>
        <c:lblAlgn val="ctr"/>
        <c:lblOffset val="100"/>
        <c:noMultiLvlLbl val="0"/>
      </c:catAx>
      <c:valAx>
        <c:axId val="9217539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crossAx val="928073280"/>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DETALLE!$Q$2</c:f>
              <c:strCache>
                <c:ptCount val="1"/>
                <c:pt idx="0">
                  <c:v>Cumplido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DETALLE!$P$3:$P$13</c:f>
              <c:strCache>
                <c:ptCount val="11"/>
                <c:pt idx="0">
                  <c:v>Auditoria  Especial por Denuncia T302 2017 CGR 2023</c:v>
                </c:pt>
                <c:pt idx="1">
                  <c:v>Auditoria  Especial por Denuncia SIPAR - CGR 2024</c:v>
                </c:pt>
                <c:pt idx="2">
                  <c:v>Auditoria Financiera Contraloría CGR 2013</c:v>
                </c:pt>
                <c:pt idx="3">
                  <c:v>Auditoria Financiera Contraloría CGR 2022</c:v>
                </c:pt>
                <c:pt idx="4">
                  <c:v>Auditoria Financiera Contraloría CGR 2023</c:v>
                </c:pt>
                <c:pt idx="5">
                  <c:v>Visita Actuación Especial de Fiscalización CGR -  AICO 2023</c:v>
                </c:pt>
                <c:pt idx="6">
                  <c:v>Audutoria especial de Fiscalización CGR T302-2017</c:v>
                </c:pt>
                <c:pt idx="7">
                  <c:v>Audutoria especial de Fiscalización CGR Contrato 1882 de 2021 UNAD</c:v>
                </c:pt>
                <c:pt idx="8">
                  <c:v>Visita Oficina de Control Interno 2022</c:v>
                </c:pt>
                <c:pt idx="9">
                  <c:v>Visita Oficina de Control Interno 2023</c:v>
                </c:pt>
                <c:pt idx="10">
                  <c:v>Visita Oficina de Control Interno 2024</c:v>
                </c:pt>
              </c:strCache>
            </c:strRef>
          </c:cat>
          <c:val>
            <c:numRef>
              <c:f>DETALLE!$Q$3:$Q$13</c:f>
              <c:numCache>
                <c:formatCode>General</c:formatCode>
                <c:ptCount val="11"/>
                <c:pt idx="2">
                  <c:v>1</c:v>
                </c:pt>
                <c:pt idx="3">
                  <c:v>2</c:v>
                </c:pt>
                <c:pt idx="4">
                  <c:v>2</c:v>
                </c:pt>
                <c:pt idx="8">
                  <c:v>2</c:v>
                </c:pt>
                <c:pt idx="9">
                  <c:v>3</c:v>
                </c:pt>
                <c:pt idx="10">
                  <c:v>13</c:v>
                </c:pt>
              </c:numCache>
            </c:numRef>
          </c:val>
          <c:extLst>
            <c:ext xmlns:c16="http://schemas.microsoft.com/office/drawing/2014/chart" uri="{C3380CC4-5D6E-409C-BE32-E72D297353CC}">
              <c16:uniqueId val="{00000000-8BCB-47CF-99F5-25EF2E5C4E6A}"/>
            </c:ext>
          </c:extLst>
        </c:ser>
        <c:ser>
          <c:idx val="1"/>
          <c:order val="1"/>
          <c:tx>
            <c:strRef>
              <c:f>DETALLE!$R$2</c:f>
              <c:strCache>
                <c:ptCount val="1"/>
                <c:pt idx="0">
                  <c:v>Ejecución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DETALLE!$P$3:$P$13</c:f>
              <c:strCache>
                <c:ptCount val="11"/>
                <c:pt idx="0">
                  <c:v>Auditoria  Especial por Denuncia T302 2017 CGR 2023</c:v>
                </c:pt>
                <c:pt idx="1">
                  <c:v>Auditoria  Especial por Denuncia SIPAR - CGR 2024</c:v>
                </c:pt>
                <c:pt idx="2">
                  <c:v>Auditoria Financiera Contraloría CGR 2013</c:v>
                </c:pt>
                <c:pt idx="3">
                  <c:v>Auditoria Financiera Contraloría CGR 2022</c:v>
                </c:pt>
                <c:pt idx="4">
                  <c:v>Auditoria Financiera Contraloría CGR 2023</c:v>
                </c:pt>
                <c:pt idx="5">
                  <c:v>Visita Actuación Especial de Fiscalización CGR -  AICO 2023</c:v>
                </c:pt>
                <c:pt idx="6">
                  <c:v>Audutoria especial de Fiscalización CGR T302-2017</c:v>
                </c:pt>
                <c:pt idx="7">
                  <c:v>Audutoria especial de Fiscalización CGR Contrato 1882 de 2021 UNAD</c:v>
                </c:pt>
                <c:pt idx="8">
                  <c:v>Visita Oficina de Control Interno 2022</c:v>
                </c:pt>
                <c:pt idx="9">
                  <c:v>Visita Oficina de Control Interno 2023</c:v>
                </c:pt>
                <c:pt idx="10">
                  <c:v>Visita Oficina de Control Interno 2024</c:v>
                </c:pt>
              </c:strCache>
            </c:strRef>
          </c:cat>
          <c:val>
            <c:numRef>
              <c:f>DETALLE!$R$3:$R$13</c:f>
              <c:numCache>
                <c:formatCode>General</c:formatCode>
                <c:ptCount val="11"/>
                <c:pt idx="4">
                  <c:v>8</c:v>
                </c:pt>
                <c:pt idx="6">
                  <c:v>3</c:v>
                </c:pt>
                <c:pt idx="7">
                  <c:v>3</c:v>
                </c:pt>
                <c:pt idx="10">
                  <c:v>42</c:v>
                </c:pt>
              </c:numCache>
            </c:numRef>
          </c:val>
          <c:extLst>
            <c:ext xmlns:c16="http://schemas.microsoft.com/office/drawing/2014/chart" uri="{C3380CC4-5D6E-409C-BE32-E72D297353CC}">
              <c16:uniqueId val="{00000001-8BCB-47CF-99F5-25EF2E5C4E6A}"/>
            </c:ext>
          </c:extLst>
        </c:ser>
        <c:ser>
          <c:idx val="2"/>
          <c:order val="2"/>
          <c:tx>
            <c:strRef>
              <c:f>DETALLE!$S$2</c:f>
              <c:strCache>
                <c:ptCount val="1"/>
                <c:pt idx="0">
                  <c:v>Vencidos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DETALLE!$P$3:$P$13</c:f>
              <c:strCache>
                <c:ptCount val="11"/>
                <c:pt idx="0">
                  <c:v>Auditoria  Especial por Denuncia T302 2017 CGR 2023</c:v>
                </c:pt>
                <c:pt idx="1">
                  <c:v>Auditoria  Especial por Denuncia SIPAR - CGR 2024</c:v>
                </c:pt>
                <c:pt idx="2">
                  <c:v>Auditoria Financiera Contraloría CGR 2013</c:v>
                </c:pt>
                <c:pt idx="3">
                  <c:v>Auditoria Financiera Contraloría CGR 2022</c:v>
                </c:pt>
                <c:pt idx="4">
                  <c:v>Auditoria Financiera Contraloría CGR 2023</c:v>
                </c:pt>
                <c:pt idx="5">
                  <c:v>Visita Actuación Especial de Fiscalización CGR -  AICO 2023</c:v>
                </c:pt>
                <c:pt idx="6">
                  <c:v>Audutoria especial de Fiscalización CGR T302-2017</c:v>
                </c:pt>
                <c:pt idx="7">
                  <c:v>Audutoria especial de Fiscalización CGR Contrato 1882 de 2021 UNAD</c:v>
                </c:pt>
                <c:pt idx="8">
                  <c:v>Visita Oficina de Control Interno 2022</c:v>
                </c:pt>
                <c:pt idx="9">
                  <c:v>Visita Oficina de Control Interno 2023</c:v>
                </c:pt>
                <c:pt idx="10">
                  <c:v>Visita Oficina de Control Interno 2024</c:v>
                </c:pt>
              </c:strCache>
            </c:strRef>
          </c:cat>
          <c:val>
            <c:numRef>
              <c:f>DETALLE!$S$3:$S$13</c:f>
              <c:numCache>
                <c:formatCode>General</c:formatCode>
                <c:ptCount val="11"/>
                <c:pt idx="0">
                  <c:v>8</c:v>
                </c:pt>
                <c:pt idx="1">
                  <c:v>1</c:v>
                </c:pt>
                <c:pt idx="3">
                  <c:v>9</c:v>
                </c:pt>
                <c:pt idx="4">
                  <c:v>13</c:v>
                </c:pt>
                <c:pt idx="5">
                  <c:v>2</c:v>
                </c:pt>
                <c:pt idx="8">
                  <c:v>5</c:v>
                </c:pt>
                <c:pt idx="9">
                  <c:v>20</c:v>
                </c:pt>
                <c:pt idx="10">
                  <c:v>27</c:v>
                </c:pt>
              </c:numCache>
            </c:numRef>
          </c:val>
          <c:extLst>
            <c:ext xmlns:c16="http://schemas.microsoft.com/office/drawing/2014/chart" uri="{C3380CC4-5D6E-409C-BE32-E72D297353CC}">
              <c16:uniqueId val="{00000002-8BCB-47CF-99F5-25EF2E5C4E6A}"/>
            </c:ext>
          </c:extLst>
        </c:ser>
        <c:dLbls>
          <c:showLegendKey val="0"/>
          <c:showVal val="0"/>
          <c:showCatName val="0"/>
          <c:showSerName val="0"/>
          <c:showPercent val="0"/>
          <c:showBubbleSize val="0"/>
        </c:dLbls>
        <c:gapWidth val="219"/>
        <c:overlap val="-27"/>
        <c:axId val="760955904"/>
        <c:axId val="760958400"/>
      </c:barChart>
      <c:catAx>
        <c:axId val="760955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760958400"/>
        <c:crosses val="autoZero"/>
        <c:auto val="1"/>
        <c:lblAlgn val="ctr"/>
        <c:lblOffset val="100"/>
        <c:noMultiLvlLbl val="0"/>
      </c:catAx>
      <c:valAx>
        <c:axId val="760958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760955904"/>
        <c:crosses val="autoZero"/>
        <c:crossBetween val="between"/>
      </c:valAx>
      <c:spPr>
        <a:noFill/>
        <a:ln>
          <a:noFill/>
        </a:ln>
        <a:effectLst/>
      </c:spPr>
    </c:plotArea>
    <c:legend>
      <c:legendPos val="b"/>
      <c:layout>
        <c:manualLayout>
          <c:xMode val="edge"/>
          <c:yMode val="edge"/>
          <c:x val="0.37168582909381248"/>
          <c:y val="0.88340150518612048"/>
          <c:w val="0.2566282150166464"/>
          <c:h val="5.4412861336982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a:t>ESTADO DE</a:t>
            </a:r>
            <a:r>
              <a:rPr lang="es-CO" baseline="0"/>
              <a:t> AVANCE PMI </a:t>
            </a:r>
            <a:endParaRPr lang="es-C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E989-46F0-964E-86B74EF3A8D3}"/>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E989-46F0-964E-86B74EF3A8D3}"/>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E989-46F0-964E-86B74EF3A8D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DETALLE!$Q$2:$S$2</c:f>
              <c:strCache>
                <c:ptCount val="3"/>
                <c:pt idx="0">
                  <c:v>Cumplido</c:v>
                </c:pt>
                <c:pt idx="1">
                  <c:v>Ejecución</c:v>
                </c:pt>
                <c:pt idx="2">
                  <c:v>Vencidos</c:v>
                </c:pt>
              </c:strCache>
            </c:strRef>
          </c:cat>
          <c:val>
            <c:numRef>
              <c:f>DETALLE!$Q$14:$S$14</c:f>
              <c:numCache>
                <c:formatCode>General</c:formatCode>
                <c:ptCount val="3"/>
                <c:pt idx="0">
                  <c:v>23</c:v>
                </c:pt>
                <c:pt idx="1">
                  <c:v>56</c:v>
                </c:pt>
                <c:pt idx="2">
                  <c:v>85</c:v>
                </c:pt>
              </c:numCache>
            </c:numRef>
          </c:val>
          <c:extLst>
            <c:ext xmlns:c16="http://schemas.microsoft.com/office/drawing/2014/chart" uri="{C3380CC4-5D6E-409C-BE32-E72D297353CC}">
              <c16:uniqueId val="{00000006-E989-46F0-964E-86B74EF3A8D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4">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4930A0-82EA-4677-8339-B81C97D3AE20}" type="datetimeFigureOut">
              <a:rPr lang="es-MX" smtClean="0"/>
              <a:t>17/06/2025</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5968A0-4968-484E-99D3-FCD2184D424D}" type="slidenum">
              <a:rPr lang="es-MX" smtClean="0"/>
              <a:t>‹#›</a:t>
            </a:fld>
            <a:endParaRPr lang="es-MX"/>
          </a:p>
        </p:txBody>
      </p:sp>
    </p:spTree>
    <p:extLst>
      <p:ext uri="{BB962C8B-B14F-4D97-AF65-F5344CB8AC3E}">
        <p14:creationId xmlns:p14="http://schemas.microsoft.com/office/powerpoint/2010/main" val="2937764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5A5968A0-4968-484E-99D3-FCD2184D424D}" type="slidenum">
              <a:rPr lang="es-MX" smtClean="0"/>
              <a:t>8</a:t>
            </a:fld>
            <a:endParaRPr lang="es-MX"/>
          </a:p>
        </p:txBody>
      </p:sp>
    </p:spTree>
    <p:extLst>
      <p:ext uri="{BB962C8B-B14F-4D97-AF65-F5344CB8AC3E}">
        <p14:creationId xmlns:p14="http://schemas.microsoft.com/office/powerpoint/2010/main" val="2452892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F4A92FA2-66FE-470B-B356-973C3B74EC80}" type="slidenum">
              <a:rPr lang="es-MX" smtClean="0"/>
              <a:t>17</a:t>
            </a:fld>
            <a:endParaRPr lang="es-MX"/>
          </a:p>
        </p:txBody>
      </p:sp>
    </p:spTree>
    <p:extLst>
      <p:ext uri="{BB962C8B-B14F-4D97-AF65-F5344CB8AC3E}">
        <p14:creationId xmlns:p14="http://schemas.microsoft.com/office/powerpoint/2010/main" val="28825194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9" name="Gráfico 8">
            <a:extLst>
              <a:ext uri="{FF2B5EF4-FFF2-40B4-BE49-F238E27FC236}">
                <a16:creationId xmlns:a16="http://schemas.microsoft.com/office/drawing/2014/main" id="{8A20C75B-3A96-D352-0F4B-8E0D0EABEB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0" name="Gráfico 9">
            <a:extLst>
              <a:ext uri="{FF2B5EF4-FFF2-40B4-BE49-F238E27FC236}">
                <a16:creationId xmlns:a16="http://schemas.microsoft.com/office/drawing/2014/main" id="{3751959B-06EE-44E5-E97F-4B0AAADDC72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9558820" y="5929042"/>
            <a:ext cx="4102663" cy="4102663"/>
          </a:xfrm>
          <a:prstGeom prst="rect">
            <a:avLst/>
          </a:prstGeom>
        </p:spPr>
      </p:pic>
      <p:pic>
        <p:nvPicPr>
          <p:cNvPr id="11" name="Gráfico 10">
            <a:extLst>
              <a:ext uri="{FF2B5EF4-FFF2-40B4-BE49-F238E27FC236}">
                <a16:creationId xmlns:a16="http://schemas.microsoft.com/office/drawing/2014/main" id="{2B2103BE-56A6-5320-A6F2-115AAA7E669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03174" y="-2879951"/>
            <a:ext cx="4102663" cy="4102663"/>
          </a:xfrm>
          <a:prstGeom prst="rect">
            <a:avLst/>
          </a:prstGeom>
        </p:spPr>
      </p:pic>
      <p:pic>
        <p:nvPicPr>
          <p:cNvPr id="12" name="Imagen 11">
            <a:extLst>
              <a:ext uri="{FF2B5EF4-FFF2-40B4-BE49-F238E27FC236}">
                <a16:creationId xmlns:a16="http://schemas.microsoft.com/office/drawing/2014/main" id="{EBC5EECB-F645-E517-54AC-9DCAA652D9E5}"/>
              </a:ext>
            </a:extLst>
          </p:cNvPr>
          <p:cNvPicPr>
            <a:picLocks noChangeAspect="1"/>
          </p:cNvPicPr>
          <p:nvPr userDrawn="1"/>
        </p:nvPicPr>
        <p:blipFill>
          <a:blip r:embed="rId6"/>
          <a:stretch>
            <a:fillRect/>
          </a:stretch>
        </p:blipFill>
        <p:spPr>
          <a:xfrm>
            <a:off x="10741138" y="268244"/>
            <a:ext cx="941222" cy="817592"/>
          </a:xfrm>
          <a:prstGeom prst="rect">
            <a:avLst/>
          </a:prstGeom>
        </p:spPr>
      </p:pic>
      <p:sp>
        <p:nvSpPr>
          <p:cNvPr id="2" name="Título 1">
            <a:extLst>
              <a:ext uri="{FF2B5EF4-FFF2-40B4-BE49-F238E27FC236}">
                <a16:creationId xmlns:a16="http://schemas.microsoft.com/office/drawing/2014/main" id="{AFDF779A-01EA-A7D8-4CC7-AEAB96FB56C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9B658259-9C44-A0E1-56EB-F08A4D6C8D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66BFC6FA-5980-5AC9-86AB-384D5D460732}"/>
              </a:ext>
            </a:extLst>
          </p:cNvPr>
          <p:cNvSpPr>
            <a:spLocks noGrp="1"/>
          </p:cNvSpPr>
          <p:nvPr>
            <p:ph type="dt" sz="half" idx="10"/>
          </p:nvPr>
        </p:nvSpPr>
        <p:spPr/>
        <p:txBody>
          <a:bodyPr/>
          <a:lstStyle/>
          <a:p>
            <a:fld id="{BAEFCA2E-146B-4FFB-AE3A-8FBC167A7A2A}" type="datetimeFigureOut">
              <a:rPr lang="es-CO" smtClean="0"/>
              <a:t>17/06/2025</a:t>
            </a:fld>
            <a:endParaRPr lang="es-CO"/>
          </a:p>
        </p:txBody>
      </p:sp>
      <p:sp>
        <p:nvSpPr>
          <p:cNvPr id="5" name="Marcador de pie de página 4">
            <a:extLst>
              <a:ext uri="{FF2B5EF4-FFF2-40B4-BE49-F238E27FC236}">
                <a16:creationId xmlns:a16="http://schemas.microsoft.com/office/drawing/2014/main" id="{B0D9668A-76BF-CF9F-44F3-FB92733C75D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0AA25479-CF99-4C26-C3D5-2548D0BF42B9}"/>
              </a:ext>
            </a:extLst>
          </p:cNvPr>
          <p:cNvSpPr>
            <a:spLocks noGrp="1"/>
          </p:cNvSpPr>
          <p:nvPr>
            <p:ph type="sldNum" sz="quarter" idx="12"/>
          </p:nvPr>
        </p:nvSpPr>
        <p:spPr/>
        <p:txBody>
          <a:bodyPr/>
          <a:lstStyle/>
          <a:p>
            <a:fld id="{DC381BA9-363B-4593-B738-C1920812B11E}" type="slidenum">
              <a:rPr lang="es-CO" smtClean="0"/>
              <a:t>‹#›</a:t>
            </a:fld>
            <a:endParaRPr lang="es-CO"/>
          </a:p>
        </p:txBody>
      </p:sp>
    </p:spTree>
    <p:extLst>
      <p:ext uri="{BB962C8B-B14F-4D97-AF65-F5344CB8AC3E}">
        <p14:creationId xmlns:p14="http://schemas.microsoft.com/office/powerpoint/2010/main" val="3632791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E666D8-8171-BCAF-0704-F931AEE24817}"/>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F81169E5-F7DD-3920-23E2-2B224C179C0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1FDF42E5-8331-45B2-E44B-A529A1D27403}"/>
              </a:ext>
            </a:extLst>
          </p:cNvPr>
          <p:cNvSpPr>
            <a:spLocks noGrp="1"/>
          </p:cNvSpPr>
          <p:nvPr>
            <p:ph type="dt" sz="half" idx="10"/>
          </p:nvPr>
        </p:nvSpPr>
        <p:spPr/>
        <p:txBody>
          <a:bodyPr/>
          <a:lstStyle/>
          <a:p>
            <a:fld id="{BAEFCA2E-146B-4FFB-AE3A-8FBC167A7A2A}" type="datetimeFigureOut">
              <a:rPr lang="es-CO" smtClean="0"/>
              <a:t>17/06/2025</a:t>
            </a:fld>
            <a:endParaRPr lang="es-CO"/>
          </a:p>
        </p:txBody>
      </p:sp>
      <p:sp>
        <p:nvSpPr>
          <p:cNvPr id="5" name="Marcador de pie de página 4">
            <a:extLst>
              <a:ext uri="{FF2B5EF4-FFF2-40B4-BE49-F238E27FC236}">
                <a16:creationId xmlns:a16="http://schemas.microsoft.com/office/drawing/2014/main" id="{36A3E6ED-181F-8F71-2498-A2D71ED481E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89017CC-4F37-AB48-1CC1-E1609E4B61DD}"/>
              </a:ext>
            </a:extLst>
          </p:cNvPr>
          <p:cNvSpPr>
            <a:spLocks noGrp="1"/>
          </p:cNvSpPr>
          <p:nvPr>
            <p:ph type="sldNum" sz="quarter" idx="12"/>
          </p:nvPr>
        </p:nvSpPr>
        <p:spPr/>
        <p:txBody>
          <a:bodyPr/>
          <a:lstStyle/>
          <a:p>
            <a:fld id="{DC381BA9-363B-4593-B738-C1920812B11E}" type="slidenum">
              <a:rPr lang="es-CO" smtClean="0"/>
              <a:t>‹#›</a:t>
            </a:fld>
            <a:endParaRPr lang="es-CO"/>
          </a:p>
        </p:txBody>
      </p:sp>
    </p:spTree>
    <p:extLst>
      <p:ext uri="{BB962C8B-B14F-4D97-AF65-F5344CB8AC3E}">
        <p14:creationId xmlns:p14="http://schemas.microsoft.com/office/powerpoint/2010/main" val="3234952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5B04D0D-B7D0-E4B5-7C77-BB4B70EAA3F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5D888B3F-8416-6468-4738-96A16E862EF4}"/>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2DB57808-74C9-62AC-709D-AF7A8C08E6D5}"/>
              </a:ext>
            </a:extLst>
          </p:cNvPr>
          <p:cNvSpPr>
            <a:spLocks noGrp="1"/>
          </p:cNvSpPr>
          <p:nvPr>
            <p:ph type="dt" sz="half" idx="10"/>
          </p:nvPr>
        </p:nvSpPr>
        <p:spPr/>
        <p:txBody>
          <a:bodyPr/>
          <a:lstStyle/>
          <a:p>
            <a:fld id="{BAEFCA2E-146B-4FFB-AE3A-8FBC167A7A2A}" type="datetimeFigureOut">
              <a:rPr lang="es-CO" smtClean="0"/>
              <a:t>17/06/2025</a:t>
            </a:fld>
            <a:endParaRPr lang="es-CO"/>
          </a:p>
        </p:txBody>
      </p:sp>
      <p:sp>
        <p:nvSpPr>
          <p:cNvPr id="5" name="Marcador de pie de página 4">
            <a:extLst>
              <a:ext uri="{FF2B5EF4-FFF2-40B4-BE49-F238E27FC236}">
                <a16:creationId xmlns:a16="http://schemas.microsoft.com/office/drawing/2014/main" id="{19813DE9-D95E-360C-D831-90C44E17BEA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A22B747D-CB39-3A96-9D80-513D7BDC4F14}"/>
              </a:ext>
            </a:extLst>
          </p:cNvPr>
          <p:cNvSpPr>
            <a:spLocks noGrp="1"/>
          </p:cNvSpPr>
          <p:nvPr>
            <p:ph type="sldNum" sz="quarter" idx="12"/>
          </p:nvPr>
        </p:nvSpPr>
        <p:spPr/>
        <p:txBody>
          <a:bodyPr/>
          <a:lstStyle/>
          <a:p>
            <a:fld id="{DC381BA9-363B-4593-B738-C1920812B11E}" type="slidenum">
              <a:rPr lang="es-CO" smtClean="0"/>
              <a:t>‹#›</a:t>
            </a:fld>
            <a:endParaRPr lang="es-CO"/>
          </a:p>
        </p:txBody>
      </p:sp>
    </p:spTree>
    <p:extLst>
      <p:ext uri="{BB962C8B-B14F-4D97-AF65-F5344CB8AC3E}">
        <p14:creationId xmlns:p14="http://schemas.microsoft.com/office/powerpoint/2010/main" val="673699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E5BDE8-B31D-84D2-F44A-95B9D0DBEFA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3CED8117-30F2-E0D3-6356-D8B304991F4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96192F5-A683-127C-4DB5-F2734012C395}"/>
              </a:ext>
            </a:extLst>
          </p:cNvPr>
          <p:cNvSpPr>
            <a:spLocks noGrp="1"/>
          </p:cNvSpPr>
          <p:nvPr>
            <p:ph type="dt" sz="half" idx="10"/>
          </p:nvPr>
        </p:nvSpPr>
        <p:spPr/>
        <p:txBody>
          <a:bodyPr/>
          <a:lstStyle/>
          <a:p>
            <a:fld id="{BAEFCA2E-146B-4FFB-AE3A-8FBC167A7A2A}" type="datetimeFigureOut">
              <a:rPr lang="es-CO" smtClean="0"/>
              <a:t>17/06/2025</a:t>
            </a:fld>
            <a:endParaRPr lang="es-CO"/>
          </a:p>
        </p:txBody>
      </p:sp>
      <p:sp>
        <p:nvSpPr>
          <p:cNvPr id="5" name="Marcador de pie de página 4">
            <a:extLst>
              <a:ext uri="{FF2B5EF4-FFF2-40B4-BE49-F238E27FC236}">
                <a16:creationId xmlns:a16="http://schemas.microsoft.com/office/drawing/2014/main" id="{FB4C62EA-A2B0-3E5C-E03D-C7B4F856B35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0CA42FCA-4256-1A9F-EC1E-CD66E52ED483}"/>
              </a:ext>
            </a:extLst>
          </p:cNvPr>
          <p:cNvSpPr>
            <a:spLocks noGrp="1"/>
          </p:cNvSpPr>
          <p:nvPr>
            <p:ph type="sldNum" sz="quarter" idx="12"/>
          </p:nvPr>
        </p:nvSpPr>
        <p:spPr/>
        <p:txBody>
          <a:bodyPr/>
          <a:lstStyle/>
          <a:p>
            <a:fld id="{DC381BA9-363B-4593-B738-C1920812B11E}" type="slidenum">
              <a:rPr lang="es-CO" smtClean="0"/>
              <a:t>‹#›</a:t>
            </a:fld>
            <a:endParaRPr lang="es-CO"/>
          </a:p>
        </p:txBody>
      </p:sp>
      <p:pic>
        <p:nvPicPr>
          <p:cNvPr id="7" name="Imagen 6">
            <a:extLst>
              <a:ext uri="{FF2B5EF4-FFF2-40B4-BE49-F238E27FC236}">
                <a16:creationId xmlns:a16="http://schemas.microsoft.com/office/drawing/2014/main" id="{361AAED5-9250-43A5-53A6-A5499FCE0EF7}"/>
              </a:ext>
            </a:extLst>
          </p:cNvPr>
          <p:cNvPicPr>
            <a:picLocks noChangeAspect="1"/>
          </p:cNvPicPr>
          <p:nvPr userDrawn="1"/>
        </p:nvPicPr>
        <p:blipFill>
          <a:blip r:embed="rId2"/>
          <a:stretch>
            <a:fillRect/>
          </a:stretch>
        </p:blipFill>
        <p:spPr>
          <a:xfrm>
            <a:off x="10741138" y="268244"/>
            <a:ext cx="941222" cy="817592"/>
          </a:xfrm>
          <a:prstGeom prst="rect">
            <a:avLst/>
          </a:prstGeom>
        </p:spPr>
      </p:pic>
      <p:pic>
        <p:nvPicPr>
          <p:cNvPr id="8" name="Imagen 7">
            <a:extLst>
              <a:ext uri="{FF2B5EF4-FFF2-40B4-BE49-F238E27FC236}">
                <a16:creationId xmlns:a16="http://schemas.microsoft.com/office/drawing/2014/main" id="{C370F1EB-453D-F5FF-5CE0-67162B63CFAD}"/>
              </a:ext>
            </a:extLst>
          </p:cNvPr>
          <p:cNvPicPr>
            <a:picLocks noChangeAspect="1"/>
          </p:cNvPicPr>
          <p:nvPr userDrawn="1"/>
        </p:nvPicPr>
        <p:blipFill>
          <a:blip r:embed="rId3"/>
          <a:stretch>
            <a:fillRect/>
          </a:stretch>
        </p:blipFill>
        <p:spPr>
          <a:xfrm>
            <a:off x="-3925" y="6684756"/>
            <a:ext cx="12195925" cy="183921"/>
          </a:xfrm>
          <a:prstGeom prst="rect">
            <a:avLst/>
          </a:prstGeom>
        </p:spPr>
      </p:pic>
    </p:spTree>
    <p:extLst>
      <p:ext uri="{BB962C8B-B14F-4D97-AF65-F5344CB8AC3E}">
        <p14:creationId xmlns:p14="http://schemas.microsoft.com/office/powerpoint/2010/main" val="4096108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212EF6-5F46-82E0-DE61-3C9D6E98D9A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C8ED7E23-34A9-F23E-5C2F-738F50482C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580D6A9-9467-8202-0DDD-0D04979F1DF9}"/>
              </a:ext>
            </a:extLst>
          </p:cNvPr>
          <p:cNvSpPr>
            <a:spLocks noGrp="1"/>
          </p:cNvSpPr>
          <p:nvPr>
            <p:ph type="dt" sz="half" idx="10"/>
          </p:nvPr>
        </p:nvSpPr>
        <p:spPr/>
        <p:txBody>
          <a:bodyPr/>
          <a:lstStyle/>
          <a:p>
            <a:fld id="{BAEFCA2E-146B-4FFB-AE3A-8FBC167A7A2A}" type="datetimeFigureOut">
              <a:rPr lang="es-CO" smtClean="0"/>
              <a:t>17/06/2025</a:t>
            </a:fld>
            <a:endParaRPr lang="es-CO"/>
          </a:p>
        </p:txBody>
      </p:sp>
      <p:sp>
        <p:nvSpPr>
          <p:cNvPr id="5" name="Marcador de pie de página 4">
            <a:extLst>
              <a:ext uri="{FF2B5EF4-FFF2-40B4-BE49-F238E27FC236}">
                <a16:creationId xmlns:a16="http://schemas.microsoft.com/office/drawing/2014/main" id="{ECFBA272-620A-3054-C0B6-E7AA6FE8E70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00EC6E3-98AB-F2D4-E002-85624CDA12CF}"/>
              </a:ext>
            </a:extLst>
          </p:cNvPr>
          <p:cNvSpPr>
            <a:spLocks noGrp="1"/>
          </p:cNvSpPr>
          <p:nvPr>
            <p:ph type="sldNum" sz="quarter" idx="12"/>
          </p:nvPr>
        </p:nvSpPr>
        <p:spPr/>
        <p:txBody>
          <a:bodyPr/>
          <a:lstStyle/>
          <a:p>
            <a:fld id="{DC381BA9-363B-4593-B738-C1920812B11E}" type="slidenum">
              <a:rPr lang="es-CO" smtClean="0"/>
              <a:t>‹#›</a:t>
            </a:fld>
            <a:endParaRPr lang="es-CO"/>
          </a:p>
        </p:txBody>
      </p:sp>
      <p:sp>
        <p:nvSpPr>
          <p:cNvPr id="7" name="Rectángulo 6">
            <a:extLst>
              <a:ext uri="{FF2B5EF4-FFF2-40B4-BE49-F238E27FC236}">
                <a16:creationId xmlns:a16="http://schemas.microsoft.com/office/drawing/2014/main" id="{0B1572F4-48C3-04F8-BEEA-CFFE5A6A4D74}"/>
              </a:ext>
            </a:extLst>
          </p:cNvPr>
          <p:cNvSpPr/>
          <p:nvPr userDrawn="1"/>
        </p:nvSpPr>
        <p:spPr>
          <a:xfrm>
            <a:off x="0" y="-65772"/>
            <a:ext cx="12192000" cy="164900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8" name="Imagen 7">
            <a:extLst>
              <a:ext uri="{FF2B5EF4-FFF2-40B4-BE49-F238E27FC236}">
                <a16:creationId xmlns:a16="http://schemas.microsoft.com/office/drawing/2014/main" id="{D606C551-6874-4DBD-F96C-BB12E6F2A536}"/>
              </a:ext>
            </a:extLst>
          </p:cNvPr>
          <p:cNvPicPr>
            <a:picLocks noChangeAspect="1"/>
          </p:cNvPicPr>
          <p:nvPr userDrawn="1"/>
        </p:nvPicPr>
        <p:blipFill>
          <a:blip r:embed="rId2"/>
          <a:stretch>
            <a:fillRect/>
          </a:stretch>
        </p:blipFill>
        <p:spPr>
          <a:xfrm>
            <a:off x="10741138" y="268244"/>
            <a:ext cx="941222" cy="817592"/>
          </a:xfrm>
          <a:prstGeom prst="rect">
            <a:avLst/>
          </a:prstGeom>
        </p:spPr>
      </p:pic>
      <p:pic>
        <p:nvPicPr>
          <p:cNvPr id="9" name="Imagen 8">
            <a:extLst>
              <a:ext uri="{FF2B5EF4-FFF2-40B4-BE49-F238E27FC236}">
                <a16:creationId xmlns:a16="http://schemas.microsoft.com/office/drawing/2014/main" id="{99BB5036-6F81-BAEA-FFDB-DAC6341CD28D}"/>
              </a:ext>
            </a:extLst>
          </p:cNvPr>
          <p:cNvPicPr>
            <a:picLocks noChangeAspect="1"/>
          </p:cNvPicPr>
          <p:nvPr userDrawn="1"/>
        </p:nvPicPr>
        <p:blipFill>
          <a:blip r:embed="rId3"/>
          <a:stretch>
            <a:fillRect/>
          </a:stretch>
        </p:blipFill>
        <p:spPr>
          <a:xfrm>
            <a:off x="-3925" y="6684756"/>
            <a:ext cx="12195925" cy="183921"/>
          </a:xfrm>
          <a:prstGeom prst="rect">
            <a:avLst/>
          </a:prstGeom>
        </p:spPr>
      </p:pic>
    </p:spTree>
    <p:extLst>
      <p:ext uri="{BB962C8B-B14F-4D97-AF65-F5344CB8AC3E}">
        <p14:creationId xmlns:p14="http://schemas.microsoft.com/office/powerpoint/2010/main" val="3644327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1BB228-A897-92EA-E9A5-34B4CC029DB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DC321A0-E949-80A0-7B52-4E52CF57C11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8CCEDEEB-46E2-F818-6F3E-0ECB0D94F15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545294BC-1A71-9E9A-8927-4241AD5D12E8}"/>
              </a:ext>
            </a:extLst>
          </p:cNvPr>
          <p:cNvSpPr>
            <a:spLocks noGrp="1"/>
          </p:cNvSpPr>
          <p:nvPr>
            <p:ph type="dt" sz="half" idx="10"/>
          </p:nvPr>
        </p:nvSpPr>
        <p:spPr/>
        <p:txBody>
          <a:bodyPr/>
          <a:lstStyle/>
          <a:p>
            <a:fld id="{BAEFCA2E-146B-4FFB-AE3A-8FBC167A7A2A}" type="datetimeFigureOut">
              <a:rPr lang="es-CO" smtClean="0"/>
              <a:t>17/06/2025</a:t>
            </a:fld>
            <a:endParaRPr lang="es-CO"/>
          </a:p>
        </p:txBody>
      </p:sp>
      <p:sp>
        <p:nvSpPr>
          <p:cNvPr id="6" name="Marcador de pie de página 5">
            <a:extLst>
              <a:ext uri="{FF2B5EF4-FFF2-40B4-BE49-F238E27FC236}">
                <a16:creationId xmlns:a16="http://schemas.microsoft.com/office/drawing/2014/main" id="{4E519E07-6EA9-0031-1D17-7ABE497EBFCD}"/>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1843249-CF54-E0A6-8157-F825EB5CAF92}"/>
              </a:ext>
            </a:extLst>
          </p:cNvPr>
          <p:cNvSpPr>
            <a:spLocks noGrp="1"/>
          </p:cNvSpPr>
          <p:nvPr>
            <p:ph type="sldNum" sz="quarter" idx="12"/>
          </p:nvPr>
        </p:nvSpPr>
        <p:spPr/>
        <p:txBody>
          <a:bodyPr/>
          <a:lstStyle/>
          <a:p>
            <a:fld id="{DC381BA9-363B-4593-B738-C1920812B11E}" type="slidenum">
              <a:rPr lang="es-CO" smtClean="0"/>
              <a:t>‹#›</a:t>
            </a:fld>
            <a:endParaRPr lang="es-CO"/>
          </a:p>
        </p:txBody>
      </p:sp>
    </p:spTree>
    <p:extLst>
      <p:ext uri="{BB962C8B-B14F-4D97-AF65-F5344CB8AC3E}">
        <p14:creationId xmlns:p14="http://schemas.microsoft.com/office/powerpoint/2010/main" val="3295320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7BE4CD-DC0C-6E1B-BA53-065F3AB23AD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FE3A5BD8-18D4-FBC2-F45B-8FCF79E0E1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48F1334-031F-6EE9-3699-90BA49168AB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C7CC599C-79DA-A975-FC34-AB0AE430B9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6E78340-EBA3-A76E-A7F1-EC01FCD4271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249FF2DE-AC42-A2FA-3FFF-AB4B2B3A2F44}"/>
              </a:ext>
            </a:extLst>
          </p:cNvPr>
          <p:cNvSpPr>
            <a:spLocks noGrp="1"/>
          </p:cNvSpPr>
          <p:nvPr>
            <p:ph type="dt" sz="half" idx="10"/>
          </p:nvPr>
        </p:nvSpPr>
        <p:spPr/>
        <p:txBody>
          <a:bodyPr/>
          <a:lstStyle/>
          <a:p>
            <a:fld id="{BAEFCA2E-146B-4FFB-AE3A-8FBC167A7A2A}" type="datetimeFigureOut">
              <a:rPr lang="es-CO" smtClean="0"/>
              <a:t>17/06/2025</a:t>
            </a:fld>
            <a:endParaRPr lang="es-CO"/>
          </a:p>
        </p:txBody>
      </p:sp>
      <p:sp>
        <p:nvSpPr>
          <p:cNvPr id="8" name="Marcador de pie de página 7">
            <a:extLst>
              <a:ext uri="{FF2B5EF4-FFF2-40B4-BE49-F238E27FC236}">
                <a16:creationId xmlns:a16="http://schemas.microsoft.com/office/drawing/2014/main" id="{9465DD20-4349-4B8B-9F7A-2A14797C6E46}"/>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5D8356BC-AF62-F056-99D3-F5C989A4AF54}"/>
              </a:ext>
            </a:extLst>
          </p:cNvPr>
          <p:cNvSpPr>
            <a:spLocks noGrp="1"/>
          </p:cNvSpPr>
          <p:nvPr>
            <p:ph type="sldNum" sz="quarter" idx="12"/>
          </p:nvPr>
        </p:nvSpPr>
        <p:spPr/>
        <p:txBody>
          <a:bodyPr/>
          <a:lstStyle/>
          <a:p>
            <a:fld id="{DC381BA9-363B-4593-B738-C1920812B11E}" type="slidenum">
              <a:rPr lang="es-CO" smtClean="0"/>
              <a:t>‹#›</a:t>
            </a:fld>
            <a:endParaRPr lang="es-CO"/>
          </a:p>
        </p:txBody>
      </p:sp>
    </p:spTree>
    <p:extLst>
      <p:ext uri="{BB962C8B-B14F-4D97-AF65-F5344CB8AC3E}">
        <p14:creationId xmlns:p14="http://schemas.microsoft.com/office/powerpoint/2010/main" val="1097739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2312A7-7343-DEBC-759D-B1C4E1AC4C2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3DFD10BC-07CD-513A-0AAF-DC2CEF936D4B}"/>
              </a:ext>
            </a:extLst>
          </p:cNvPr>
          <p:cNvSpPr>
            <a:spLocks noGrp="1"/>
          </p:cNvSpPr>
          <p:nvPr>
            <p:ph type="dt" sz="half" idx="10"/>
          </p:nvPr>
        </p:nvSpPr>
        <p:spPr/>
        <p:txBody>
          <a:bodyPr/>
          <a:lstStyle/>
          <a:p>
            <a:fld id="{BAEFCA2E-146B-4FFB-AE3A-8FBC167A7A2A}" type="datetimeFigureOut">
              <a:rPr lang="es-CO" smtClean="0"/>
              <a:t>17/06/2025</a:t>
            </a:fld>
            <a:endParaRPr lang="es-CO"/>
          </a:p>
        </p:txBody>
      </p:sp>
      <p:sp>
        <p:nvSpPr>
          <p:cNvPr id="4" name="Marcador de pie de página 3">
            <a:extLst>
              <a:ext uri="{FF2B5EF4-FFF2-40B4-BE49-F238E27FC236}">
                <a16:creationId xmlns:a16="http://schemas.microsoft.com/office/drawing/2014/main" id="{EDCC147B-EE21-A53E-A97B-85D87232856F}"/>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81923DBE-4729-B528-2F9E-E0F610468DBE}"/>
              </a:ext>
            </a:extLst>
          </p:cNvPr>
          <p:cNvSpPr>
            <a:spLocks noGrp="1"/>
          </p:cNvSpPr>
          <p:nvPr>
            <p:ph type="sldNum" sz="quarter" idx="12"/>
          </p:nvPr>
        </p:nvSpPr>
        <p:spPr/>
        <p:txBody>
          <a:bodyPr/>
          <a:lstStyle/>
          <a:p>
            <a:fld id="{DC381BA9-363B-4593-B738-C1920812B11E}" type="slidenum">
              <a:rPr lang="es-CO" smtClean="0"/>
              <a:t>‹#›</a:t>
            </a:fld>
            <a:endParaRPr lang="es-CO"/>
          </a:p>
        </p:txBody>
      </p:sp>
    </p:spTree>
    <p:extLst>
      <p:ext uri="{BB962C8B-B14F-4D97-AF65-F5344CB8AC3E}">
        <p14:creationId xmlns:p14="http://schemas.microsoft.com/office/powerpoint/2010/main" val="2039542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0CB8FA9-7DA5-55F1-8B0F-69097CDBFB9E}"/>
              </a:ext>
            </a:extLst>
          </p:cNvPr>
          <p:cNvSpPr>
            <a:spLocks noGrp="1"/>
          </p:cNvSpPr>
          <p:nvPr>
            <p:ph type="dt" sz="half" idx="10"/>
          </p:nvPr>
        </p:nvSpPr>
        <p:spPr/>
        <p:txBody>
          <a:bodyPr/>
          <a:lstStyle/>
          <a:p>
            <a:fld id="{BAEFCA2E-146B-4FFB-AE3A-8FBC167A7A2A}" type="datetimeFigureOut">
              <a:rPr lang="es-CO" smtClean="0"/>
              <a:t>17/06/2025</a:t>
            </a:fld>
            <a:endParaRPr lang="es-CO"/>
          </a:p>
        </p:txBody>
      </p:sp>
      <p:sp>
        <p:nvSpPr>
          <p:cNvPr id="3" name="Marcador de pie de página 2">
            <a:extLst>
              <a:ext uri="{FF2B5EF4-FFF2-40B4-BE49-F238E27FC236}">
                <a16:creationId xmlns:a16="http://schemas.microsoft.com/office/drawing/2014/main" id="{AF37A85F-4614-1E15-C804-342F2D06864B}"/>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652B36A1-E7C1-2658-676C-BC79FC6D24D6}"/>
              </a:ext>
            </a:extLst>
          </p:cNvPr>
          <p:cNvSpPr>
            <a:spLocks noGrp="1"/>
          </p:cNvSpPr>
          <p:nvPr>
            <p:ph type="sldNum" sz="quarter" idx="12"/>
          </p:nvPr>
        </p:nvSpPr>
        <p:spPr/>
        <p:txBody>
          <a:bodyPr/>
          <a:lstStyle/>
          <a:p>
            <a:fld id="{DC381BA9-363B-4593-B738-C1920812B11E}" type="slidenum">
              <a:rPr lang="es-CO" smtClean="0"/>
              <a:t>‹#›</a:t>
            </a:fld>
            <a:endParaRPr lang="es-CO"/>
          </a:p>
        </p:txBody>
      </p:sp>
    </p:spTree>
    <p:extLst>
      <p:ext uri="{BB962C8B-B14F-4D97-AF65-F5344CB8AC3E}">
        <p14:creationId xmlns:p14="http://schemas.microsoft.com/office/powerpoint/2010/main" val="3517215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347AD3-EC73-062B-AAEC-5265D860180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AA0A259D-EA8F-E298-8738-7C407C75E7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3216F567-9C71-53A5-63E0-F9B0BBD885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8652C31-4FC6-FD09-E961-300BAADA15C5}"/>
              </a:ext>
            </a:extLst>
          </p:cNvPr>
          <p:cNvSpPr>
            <a:spLocks noGrp="1"/>
          </p:cNvSpPr>
          <p:nvPr>
            <p:ph type="dt" sz="half" idx="10"/>
          </p:nvPr>
        </p:nvSpPr>
        <p:spPr/>
        <p:txBody>
          <a:bodyPr/>
          <a:lstStyle/>
          <a:p>
            <a:fld id="{BAEFCA2E-146B-4FFB-AE3A-8FBC167A7A2A}" type="datetimeFigureOut">
              <a:rPr lang="es-CO" smtClean="0"/>
              <a:t>17/06/2025</a:t>
            </a:fld>
            <a:endParaRPr lang="es-CO"/>
          </a:p>
        </p:txBody>
      </p:sp>
      <p:sp>
        <p:nvSpPr>
          <p:cNvPr id="6" name="Marcador de pie de página 5">
            <a:extLst>
              <a:ext uri="{FF2B5EF4-FFF2-40B4-BE49-F238E27FC236}">
                <a16:creationId xmlns:a16="http://schemas.microsoft.com/office/drawing/2014/main" id="{66109651-83AC-D5F4-CDFF-8795F4495258}"/>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717FC77-BB4B-912F-2B29-4BBB995C8FA8}"/>
              </a:ext>
            </a:extLst>
          </p:cNvPr>
          <p:cNvSpPr>
            <a:spLocks noGrp="1"/>
          </p:cNvSpPr>
          <p:nvPr>
            <p:ph type="sldNum" sz="quarter" idx="12"/>
          </p:nvPr>
        </p:nvSpPr>
        <p:spPr/>
        <p:txBody>
          <a:bodyPr/>
          <a:lstStyle/>
          <a:p>
            <a:fld id="{DC381BA9-363B-4593-B738-C1920812B11E}" type="slidenum">
              <a:rPr lang="es-CO" smtClean="0"/>
              <a:t>‹#›</a:t>
            </a:fld>
            <a:endParaRPr lang="es-CO"/>
          </a:p>
        </p:txBody>
      </p:sp>
    </p:spTree>
    <p:extLst>
      <p:ext uri="{BB962C8B-B14F-4D97-AF65-F5344CB8AC3E}">
        <p14:creationId xmlns:p14="http://schemas.microsoft.com/office/powerpoint/2010/main" val="685828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EE42F0-DD90-233D-A899-C914C3CC7A2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51F5B5C1-F57D-59E3-5171-2290C2F957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02E78BF9-4DFA-5D45-B581-7863F20A30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4C58502-6B7E-E989-B414-2812AF5D1476}"/>
              </a:ext>
            </a:extLst>
          </p:cNvPr>
          <p:cNvSpPr>
            <a:spLocks noGrp="1"/>
          </p:cNvSpPr>
          <p:nvPr>
            <p:ph type="dt" sz="half" idx="10"/>
          </p:nvPr>
        </p:nvSpPr>
        <p:spPr/>
        <p:txBody>
          <a:bodyPr/>
          <a:lstStyle/>
          <a:p>
            <a:fld id="{BAEFCA2E-146B-4FFB-AE3A-8FBC167A7A2A}" type="datetimeFigureOut">
              <a:rPr lang="es-CO" smtClean="0"/>
              <a:t>17/06/2025</a:t>
            </a:fld>
            <a:endParaRPr lang="es-CO"/>
          </a:p>
        </p:txBody>
      </p:sp>
      <p:sp>
        <p:nvSpPr>
          <p:cNvPr id="6" name="Marcador de pie de página 5">
            <a:extLst>
              <a:ext uri="{FF2B5EF4-FFF2-40B4-BE49-F238E27FC236}">
                <a16:creationId xmlns:a16="http://schemas.microsoft.com/office/drawing/2014/main" id="{F4C1F750-7812-628E-536E-B22A6BDF7A0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BC70C2D9-D2F6-3FCF-C9CB-6BA5D640B39B}"/>
              </a:ext>
            </a:extLst>
          </p:cNvPr>
          <p:cNvSpPr>
            <a:spLocks noGrp="1"/>
          </p:cNvSpPr>
          <p:nvPr>
            <p:ph type="sldNum" sz="quarter" idx="12"/>
          </p:nvPr>
        </p:nvSpPr>
        <p:spPr/>
        <p:txBody>
          <a:bodyPr/>
          <a:lstStyle/>
          <a:p>
            <a:fld id="{DC381BA9-363B-4593-B738-C1920812B11E}" type="slidenum">
              <a:rPr lang="es-CO" smtClean="0"/>
              <a:t>‹#›</a:t>
            </a:fld>
            <a:endParaRPr lang="es-CO"/>
          </a:p>
        </p:txBody>
      </p:sp>
    </p:spTree>
    <p:extLst>
      <p:ext uri="{BB962C8B-B14F-4D97-AF65-F5344CB8AC3E}">
        <p14:creationId xmlns:p14="http://schemas.microsoft.com/office/powerpoint/2010/main" val="369590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98BEBAF-C337-5A17-A57F-6DC55D5521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7402DFD5-46BB-5A36-C58D-AA1E4B15D0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48081D4A-2E0E-C1A8-1984-6E9B380257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EFCA2E-146B-4FFB-AE3A-8FBC167A7A2A}" type="datetimeFigureOut">
              <a:rPr lang="es-CO" smtClean="0"/>
              <a:t>17/06/2025</a:t>
            </a:fld>
            <a:endParaRPr lang="es-CO"/>
          </a:p>
        </p:txBody>
      </p:sp>
      <p:sp>
        <p:nvSpPr>
          <p:cNvPr id="5" name="Marcador de pie de página 4">
            <a:extLst>
              <a:ext uri="{FF2B5EF4-FFF2-40B4-BE49-F238E27FC236}">
                <a16:creationId xmlns:a16="http://schemas.microsoft.com/office/drawing/2014/main" id="{C43F5796-AFBA-5868-FF0F-8DEC15291E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4BF42D58-CDA9-B5FE-CFF8-CA7883EAFC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381BA9-363B-4593-B738-C1920812B11E}" type="slidenum">
              <a:rPr lang="es-CO" smtClean="0"/>
              <a:t>‹#›</a:t>
            </a:fld>
            <a:endParaRPr lang="es-CO"/>
          </a:p>
        </p:txBody>
      </p:sp>
    </p:spTree>
    <p:extLst>
      <p:ext uri="{BB962C8B-B14F-4D97-AF65-F5344CB8AC3E}">
        <p14:creationId xmlns:p14="http://schemas.microsoft.com/office/powerpoint/2010/main" val="2291126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emf"/><Relationship Id="rId7" Type="http://schemas.openxmlformats.org/officeDocument/2006/relationships/image" Target="../media/image11.sv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14.emf"/><Relationship Id="rId4" Type="http://schemas.openxmlformats.org/officeDocument/2006/relationships/image" Target="../media/image3.png"/><Relationship Id="rId9"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em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11.sv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em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11.sv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em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11.sv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emf"/><Relationship Id="rId7" Type="http://schemas.openxmlformats.org/officeDocument/2006/relationships/image" Target="../media/image11.sv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em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em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hyperlink" Target="https://mininteriorgovco.sharepoint.com/:x:/r/sites/RepositorioOCI/Documentos%20compartidos/VIGENCIA%202025/1200.2%20ACTAS/1200.2.18%20ACTAS%20DE%20CICCI/PAAI/3%20PAAI%202025/Seguimiento%20II%20TRIM%20PAAI%202025/Plan%20Anual%20de%20Auditorias%20Independientes%20II%20TRIM%202025%20vf.xlsx?d=w2cc634e4b8c34e44b56b25a8c2070ea6&amp;csf=1&amp;web=1&amp;e=JUg9u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C3B0C03-91BF-C654-3514-E33AEE0EC8D3}"/>
              </a:ext>
            </a:extLst>
          </p:cNvPr>
          <p:cNvPicPr>
            <a:picLocks noChangeAspect="1"/>
          </p:cNvPicPr>
          <p:nvPr/>
        </p:nvPicPr>
        <p:blipFill rotWithShape="1">
          <a:blip r:embed="rId2"/>
          <a:srcRect l="305" t="593" r="16533" b="-743"/>
          <a:stretch/>
        </p:blipFill>
        <p:spPr>
          <a:xfrm flipH="1">
            <a:off x="3513447" y="-645"/>
            <a:ext cx="8678553" cy="6956613"/>
          </a:xfrm>
          <a:prstGeom prst="rect">
            <a:avLst/>
          </a:prstGeom>
        </p:spPr>
      </p:pic>
      <p:pic>
        <p:nvPicPr>
          <p:cNvPr id="12" name="Imagen 11">
            <a:extLst>
              <a:ext uri="{FF2B5EF4-FFF2-40B4-BE49-F238E27FC236}">
                <a16:creationId xmlns:a16="http://schemas.microsoft.com/office/drawing/2014/main" id="{07ECA15E-67C4-4A33-2E42-B0EA8ECD9A54}"/>
              </a:ext>
            </a:extLst>
          </p:cNvPr>
          <p:cNvPicPr>
            <a:picLocks noChangeAspect="1"/>
          </p:cNvPicPr>
          <p:nvPr/>
        </p:nvPicPr>
        <p:blipFill>
          <a:blip r:embed="rId3"/>
          <a:stretch>
            <a:fillRect/>
          </a:stretch>
        </p:blipFill>
        <p:spPr>
          <a:xfrm>
            <a:off x="0" y="0"/>
            <a:ext cx="6927657" cy="6858000"/>
          </a:xfrm>
          <a:prstGeom prst="rect">
            <a:avLst/>
          </a:prstGeom>
        </p:spPr>
      </p:pic>
      <p:pic>
        <p:nvPicPr>
          <p:cNvPr id="9" name="Gráfico 8">
            <a:extLst>
              <a:ext uri="{FF2B5EF4-FFF2-40B4-BE49-F238E27FC236}">
                <a16:creationId xmlns:a16="http://schemas.microsoft.com/office/drawing/2014/main" id="{2C9A6F02-7525-2A45-1D7A-2E6945ABB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9724" y="-638449"/>
            <a:ext cx="3519718" cy="3519718"/>
          </a:xfrm>
          <a:prstGeom prst="rect">
            <a:avLst/>
          </a:prstGeom>
        </p:spPr>
      </p:pic>
      <p:pic>
        <p:nvPicPr>
          <p:cNvPr id="11" name="Gráfico 10">
            <a:extLst>
              <a:ext uri="{FF2B5EF4-FFF2-40B4-BE49-F238E27FC236}">
                <a16:creationId xmlns:a16="http://schemas.microsoft.com/office/drawing/2014/main" id="{36B0C49E-6467-45A6-D07B-89C10F6BA0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711155">
            <a:off x="9433726" y="3640852"/>
            <a:ext cx="3782180" cy="3782180"/>
          </a:xfrm>
          <a:prstGeom prst="rect">
            <a:avLst/>
          </a:prstGeom>
        </p:spPr>
      </p:pic>
      <p:sp>
        <p:nvSpPr>
          <p:cNvPr id="2" name="Título 1">
            <a:extLst>
              <a:ext uri="{FF2B5EF4-FFF2-40B4-BE49-F238E27FC236}">
                <a16:creationId xmlns:a16="http://schemas.microsoft.com/office/drawing/2014/main" id="{5B31EB25-531D-2CBC-777B-4BAE9A2B341A}"/>
              </a:ext>
            </a:extLst>
          </p:cNvPr>
          <p:cNvSpPr>
            <a:spLocks noGrp="1"/>
          </p:cNvSpPr>
          <p:nvPr>
            <p:ph type="ctrTitle"/>
          </p:nvPr>
        </p:nvSpPr>
        <p:spPr/>
        <p:txBody>
          <a:bodyPr/>
          <a:lstStyle/>
          <a:p>
            <a:r>
              <a:rPr lang="es-CO"/>
              <a:t>     </a:t>
            </a:r>
          </a:p>
        </p:txBody>
      </p:sp>
      <p:cxnSp>
        <p:nvCxnSpPr>
          <p:cNvPr id="15" name="Conector recto 14">
            <a:extLst>
              <a:ext uri="{FF2B5EF4-FFF2-40B4-BE49-F238E27FC236}">
                <a16:creationId xmlns:a16="http://schemas.microsoft.com/office/drawing/2014/main" id="{984F3DE3-E8B5-83B5-9096-C57CC68DFBDB}"/>
              </a:ext>
            </a:extLst>
          </p:cNvPr>
          <p:cNvCxnSpPr>
            <a:cxnSpLocks/>
          </p:cNvCxnSpPr>
          <p:nvPr/>
        </p:nvCxnSpPr>
        <p:spPr>
          <a:xfrm>
            <a:off x="5386388" y="6374167"/>
            <a:ext cx="680561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81A9644C-F10B-A43C-A2D2-58FB6A9CF8F3}"/>
              </a:ext>
            </a:extLst>
          </p:cNvPr>
          <p:cNvSpPr txBox="1"/>
          <p:nvPr/>
        </p:nvSpPr>
        <p:spPr>
          <a:xfrm>
            <a:off x="479743" y="4201858"/>
            <a:ext cx="5786585" cy="400110"/>
          </a:xfrm>
          <a:prstGeom prst="rect">
            <a:avLst/>
          </a:prstGeom>
          <a:noFill/>
        </p:spPr>
        <p:txBody>
          <a:bodyPr wrap="square" lIns="91440" tIns="45720" rIns="91440" bIns="45720" rtlCol="0" anchor="t">
            <a:spAutoFit/>
          </a:bodyPr>
          <a:lstStyle/>
          <a:p>
            <a:pPr algn="ctr"/>
            <a:r>
              <a:rPr lang="es-CO" sz="2000" b="1">
                <a:solidFill>
                  <a:schemeClr val="bg1"/>
                </a:solidFill>
                <a:latin typeface="Nunito Sans"/>
              </a:rPr>
              <a:t> Comité Sectorial de Auditoría </a:t>
            </a:r>
            <a:r>
              <a:rPr lang="es-ES" sz="2000" b="1">
                <a:solidFill>
                  <a:schemeClr val="bg1"/>
                </a:solidFill>
                <a:latin typeface="Nunito Sans"/>
                <a:ea typeface="Calibri" panose="020F0502020204030204"/>
                <a:cs typeface="Calibri" panose="020F0502020204030204"/>
              </a:rPr>
              <a:t>– Interior</a:t>
            </a:r>
          </a:p>
        </p:txBody>
      </p:sp>
      <p:pic>
        <p:nvPicPr>
          <p:cNvPr id="25" name="Gráfico 24">
            <a:extLst>
              <a:ext uri="{FF2B5EF4-FFF2-40B4-BE49-F238E27FC236}">
                <a16:creationId xmlns:a16="http://schemas.microsoft.com/office/drawing/2014/main" id="{3F71740E-CFFC-5C0F-0B8F-8164D2FDC4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9744" y="6198086"/>
            <a:ext cx="1738773" cy="352157"/>
          </a:xfrm>
          <a:prstGeom prst="rect">
            <a:avLst/>
          </a:prstGeom>
        </p:spPr>
      </p:pic>
      <p:sp>
        <p:nvSpPr>
          <p:cNvPr id="23" name="CuadroTexto 22">
            <a:extLst>
              <a:ext uri="{FF2B5EF4-FFF2-40B4-BE49-F238E27FC236}">
                <a16:creationId xmlns:a16="http://schemas.microsoft.com/office/drawing/2014/main" id="{CACBE2E6-E382-4270-535C-5CA94FAAF1DE}"/>
              </a:ext>
            </a:extLst>
          </p:cNvPr>
          <p:cNvSpPr txBox="1"/>
          <p:nvPr/>
        </p:nvSpPr>
        <p:spPr>
          <a:xfrm>
            <a:off x="210892" y="6251053"/>
            <a:ext cx="2276475" cy="246221"/>
          </a:xfrm>
          <a:prstGeom prst="rect">
            <a:avLst/>
          </a:prstGeom>
          <a:noFill/>
        </p:spPr>
        <p:txBody>
          <a:bodyPr wrap="square" lIns="91440" tIns="45720" rIns="91440" bIns="45720" rtlCol="0" anchor="t">
            <a:spAutoFit/>
          </a:bodyPr>
          <a:lstStyle/>
          <a:p>
            <a:pPr algn="ctr"/>
            <a:r>
              <a:rPr lang="es-CO" sz="1000">
                <a:solidFill>
                  <a:schemeClr val="bg1"/>
                </a:solidFill>
                <a:latin typeface="Nunito Sans"/>
              </a:rPr>
              <a:t>17 de junio de 2025</a:t>
            </a:r>
            <a:endParaRPr lang="es-ES" sz="1000">
              <a:solidFill>
                <a:schemeClr val="bg1"/>
              </a:solidFill>
              <a:latin typeface="Nunito Sans"/>
            </a:endParaRPr>
          </a:p>
        </p:txBody>
      </p:sp>
      <p:sp>
        <p:nvSpPr>
          <p:cNvPr id="3" name="CuadroTexto 2">
            <a:extLst>
              <a:ext uri="{FF2B5EF4-FFF2-40B4-BE49-F238E27FC236}">
                <a16:creationId xmlns:a16="http://schemas.microsoft.com/office/drawing/2014/main" id="{E23AED48-7BF6-CD97-1DA1-6802429277B8}"/>
              </a:ext>
            </a:extLst>
          </p:cNvPr>
          <p:cNvSpPr txBox="1"/>
          <p:nvPr/>
        </p:nvSpPr>
        <p:spPr>
          <a:xfrm>
            <a:off x="509240" y="3094174"/>
            <a:ext cx="5586760" cy="830997"/>
          </a:xfrm>
          <a:prstGeom prst="rect">
            <a:avLst/>
          </a:prstGeom>
          <a:noFill/>
        </p:spPr>
        <p:txBody>
          <a:bodyPr wrap="square" lIns="91440" tIns="45720" rIns="91440" bIns="45720" rtlCol="0" anchor="t">
            <a:spAutoFit/>
          </a:bodyPr>
          <a:lstStyle/>
          <a:p>
            <a:pPr algn="ctr"/>
            <a:endParaRPr lang="es-ES" sz="2400" b="1">
              <a:solidFill>
                <a:schemeClr val="bg1"/>
              </a:solidFill>
              <a:latin typeface="Nunito Sans" pitchFamily="2" charset="77"/>
            </a:endParaRPr>
          </a:p>
          <a:p>
            <a:pPr algn="ctr"/>
            <a:r>
              <a:rPr lang="es-ES" sz="2400" b="1">
                <a:solidFill>
                  <a:schemeClr val="bg1"/>
                </a:solidFill>
                <a:latin typeface="Nunito Sans" pitchFamily="2" charset="77"/>
              </a:rPr>
              <a:t>COMITÉ  ORDINARIO</a:t>
            </a:r>
            <a:endParaRPr lang="es-MX" sz="2400" b="1">
              <a:solidFill>
                <a:schemeClr val="bg1"/>
              </a:solidFill>
              <a:latin typeface="Nunito Sans" pitchFamily="2" charset="77"/>
            </a:endParaRPr>
          </a:p>
        </p:txBody>
      </p:sp>
      <p:cxnSp>
        <p:nvCxnSpPr>
          <p:cNvPr id="6" name="Conector recto 5">
            <a:extLst>
              <a:ext uri="{FF2B5EF4-FFF2-40B4-BE49-F238E27FC236}">
                <a16:creationId xmlns:a16="http://schemas.microsoft.com/office/drawing/2014/main" id="{06303CEC-8E9D-FB41-A3D4-8CF51B5152A4}"/>
              </a:ext>
            </a:extLst>
          </p:cNvPr>
          <p:cNvCxnSpPr>
            <a:cxnSpLocks/>
          </p:cNvCxnSpPr>
          <p:nvPr/>
        </p:nvCxnSpPr>
        <p:spPr>
          <a:xfrm>
            <a:off x="598236" y="4054693"/>
            <a:ext cx="52479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Imagen 9">
            <a:extLst>
              <a:ext uri="{FF2B5EF4-FFF2-40B4-BE49-F238E27FC236}">
                <a16:creationId xmlns:a16="http://schemas.microsoft.com/office/drawing/2014/main" id="{98D1DDFD-422F-73DC-77E3-ECA8E227841F}"/>
              </a:ext>
            </a:extLst>
          </p:cNvPr>
          <p:cNvPicPr>
            <a:picLocks noChangeAspect="1"/>
          </p:cNvPicPr>
          <p:nvPr/>
        </p:nvPicPr>
        <p:blipFill>
          <a:blip r:embed="rId10"/>
          <a:stretch>
            <a:fillRect/>
          </a:stretch>
        </p:blipFill>
        <p:spPr>
          <a:xfrm>
            <a:off x="553453" y="507433"/>
            <a:ext cx="1329305" cy="1154700"/>
          </a:xfrm>
          <a:prstGeom prst="rect">
            <a:avLst/>
          </a:prstGeom>
        </p:spPr>
      </p:pic>
    </p:spTree>
    <p:extLst>
      <p:ext uri="{BB962C8B-B14F-4D97-AF65-F5344CB8AC3E}">
        <p14:creationId xmlns:p14="http://schemas.microsoft.com/office/powerpoint/2010/main" val="1983858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1B18F-9228-B11B-8083-716E28FFBE33}"/>
            </a:ext>
          </a:extLst>
        </p:cNvPr>
        <p:cNvGrpSpPr/>
        <p:nvPr/>
      </p:nvGrpSpPr>
      <p:grpSpPr>
        <a:xfrm>
          <a:off x="0" y="0"/>
          <a:ext cx="0" cy="0"/>
          <a:chOff x="0" y="0"/>
          <a:chExt cx="0" cy="0"/>
        </a:xfrm>
      </p:grpSpPr>
      <p:pic>
        <p:nvPicPr>
          <p:cNvPr id="14" name="Imagen 13" descr="Personas en un barco en el agua&#10;&#10;Descripción generada automáticamente">
            <a:extLst>
              <a:ext uri="{FF2B5EF4-FFF2-40B4-BE49-F238E27FC236}">
                <a16:creationId xmlns:a16="http://schemas.microsoft.com/office/drawing/2014/main" id="{8BF374EB-1072-0FF9-EE0C-B6E6F16D0635}"/>
              </a:ext>
            </a:extLst>
          </p:cNvPr>
          <p:cNvPicPr>
            <a:picLocks noChangeAspect="1"/>
          </p:cNvPicPr>
          <p:nvPr/>
        </p:nvPicPr>
        <p:blipFill rotWithShape="1">
          <a:blip r:embed="rId2"/>
          <a:srcRect l="83" t="79" r="-431" b="14875"/>
          <a:stretch/>
        </p:blipFill>
        <p:spPr>
          <a:xfrm>
            <a:off x="-1642" y="-2175"/>
            <a:ext cx="12275589" cy="6921185"/>
          </a:xfrm>
          <a:prstGeom prst="rect">
            <a:avLst/>
          </a:prstGeom>
        </p:spPr>
      </p:pic>
      <p:pic>
        <p:nvPicPr>
          <p:cNvPr id="8" name="Imagen 7">
            <a:extLst>
              <a:ext uri="{FF2B5EF4-FFF2-40B4-BE49-F238E27FC236}">
                <a16:creationId xmlns:a16="http://schemas.microsoft.com/office/drawing/2014/main" id="{5747FE86-CEE3-E80A-52AA-ECCF3036AB2A}"/>
              </a:ext>
            </a:extLst>
          </p:cNvPr>
          <p:cNvPicPr>
            <a:picLocks noChangeAspect="1"/>
          </p:cNvPicPr>
          <p:nvPr/>
        </p:nvPicPr>
        <p:blipFill rotWithShape="1">
          <a:blip r:embed="rId3"/>
          <a:srcRect l="20000" r="-260"/>
          <a:stretch/>
        </p:blipFill>
        <p:spPr>
          <a:xfrm>
            <a:off x="2032" y="10677"/>
            <a:ext cx="6291932" cy="6858000"/>
          </a:xfrm>
          <a:prstGeom prst="rect">
            <a:avLst/>
          </a:prstGeom>
        </p:spPr>
      </p:pic>
      <p:sp>
        <p:nvSpPr>
          <p:cNvPr id="17" name="CuadroTexto 16">
            <a:extLst>
              <a:ext uri="{FF2B5EF4-FFF2-40B4-BE49-F238E27FC236}">
                <a16:creationId xmlns:a16="http://schemas.microsoft.com/office/drawing/2014/main" id="{5FCB6B04-218D-4060-A6D7-D5C9527233F4}"/>
              </a:ext>
            </a:extLst>
          </p:cNvPr>
          <p:cNvSpPr txBox="1"/>
          <p:nvPr/>
        </p:nvSpPr>
        <p:spPr>
          <a:xfrm>
            <a:off x="1258164" y="1273678"/>
            <a:ext cx="8948129" cy="1477328"/>
          </a:xfrm>
          <a:prstGeom prst="rect">
            <a:avLst/>
          </a:prstGeom>
          <a:noFill/>
        </p:spPr>
        <p:txBody>
          <a:bodyPr wrap="square" lIns="91440" tIns="45720" rIns="91440" bIns="45720" rtlCol="0" anchor="t">
            <a:spAutoFit/>
          </a:bodyPr>
          <a:lstStyle/>
          <a:p>
            <a:r>
              <a:rPr lang="es-CO" sz="3000" b="1">
                <a:solidFill>
                  <a:schemeClr val="bg1"/>
                </a:solidFill>
                <a:latin typeface="Nunito Sans"/>
              </a:rPr>
              <a:t>Avance Plan de Mejoramiento Institucional </a:t>
            </a:r>
          </a:p>
          <a:p>
            <a:r>
              <a:rPr lang="es-CO" sz="3000" b="1">
                <a:solidFill>
                  <a:schemeClr val="bg1"/>
                </a:solidFill>
                <a:latin typeface="Nunito Sans"/>
              </a:rPr>
              <a:t>corte 31 de Marzo 2025.</a:t>
            </a:r>
          </a:p>
          <a:p>
            <a:endParaRPr lang="es-CO" sz="3000" b="1">
              <a:solidFill>
                <a:schemeClr val="bg1"/>
              </a:solidFill>
              <a:latin typeface="Nunito Sans" pitchFamily="2" charset="77"/>
            </a:endParaRPr>
          </a:p>
        </p:txBody>
      </p:sp>
      <p:sp>
        <p:nvSpPr>
          <p:cNvPr id="43" name="CuadroTexto 42">
            <a:extLst>
              <a:ext uri="{FF2B5EF4-FFF2-40B4-BE49-F238E27FC236}">
                <a16:creationId xmlns:a16="http://schemas.microsoft.com/office/drawing/2014/main" id="{BC215D83-DCE4-4F15-2676-9365574370C3}"/>
              </a:ext>
            </a:extLst>
          </p:cNvPr>
          <p:cNvSpPr txBox="1"/>
          <p:nvPr/>
        </p:nvSpPr>
        <p:spPr>
          <a:xfrm>
            <a:off x="429476" y="1148215"/>
            <a:ext cx="764403" cy="784830"/>
          </a:xfrm>
          <a:prstGeom prst="rect">
            <a:avLst/>
          </a:prstGeom>
          <a:noFill/>
        </p:spPr>
        <p:txBody>
          <a:bodyPr wrap="square" lIns="91440" tIns="45720" rIns="91440" bIns="45720" rtlCol="0" anchor="t">
            <a:spAutoFit/>
          </a:bodyPr>
          <a:lstStyle/>
          <a:p>
            <a:r>
              <a:rPr lang="es-CO" sz="4500" b="1">
                <a:solidFill>
                  <a:srgbClr val="D23B46"/>
                </a:solidFill>
                <a:latin typeface="Nunito Sans"/>
              </a:rPr>
              <a:t>2.</a:t>
            </a:r>
          </a:p>
        </p:txBody>
      </p:sp>
      <p:cxnSp>
        <p:nvCxnSpPr>
          <p:cNvPr id="45" name="Conector recto 44">
            <a:extLst>
              <a:ext uri="{FF2B5EF4-FFF2-40B4-BE49-F238E27FC236}">
                <a16:creationId xmlns:a16="http://schemas.microsoft.com/office/drawing/2014/main" id="{9D9D8486-D1B2-7459-7E4D-C6E5AB2CEFA0}"/>
              </a:ext>
            </a:extLst>
          </p:cNvPr>
          <p:cNvCxnSpPr>
            <a:cxnSpLocks/>
          </p:cNvCxnSpPr>
          <p:nvPr/>
        </p:nvCxnSpPr>
        <p:spPr>
          <a:xfrm>
            <a:off x="1193879" y="1137538"/>
            <a:ext cx="0" cy="756405"/>
          </a:xfrm>
          <a:prstGeom prst="line">
            <a:avLst/>
          </a:prstGeom>
          <a:ln w="38100">
            <a:solidFill>
              <a:srgbClr val="D23B46"/>
            </a:solidFill>
          </a:ln>
        </p:spPr>
        <p:style>
          <a:lnRef idx="1">
            <a:schemeClr val="accent1"/>
          </a:lnRef>
          <a:fillRef idx="0">
            <a:schemeClr val="accent1"/>
          </a:fillRef>
          <a:effectRef idx="0">
            <a:schemeClr val="accent1"/>
          </a:effectRef>
          <a:fontRef idx="minor">
            <a:schemeClr val="tx1"/>
          </a:fontRef>
        </p:style>
      </p:cxnSp>
      <p:pic>
        <p:nvPicPr>
          <p:cNvPr id="48" name="Gráfico 47">
            <a:extLst>
              <a:ext uri="{FF2B5EF4-FFF2-40B4-BE49-F238E27FC236}">
                <a16:creationId xmlns:a16="http://schemas.microsoft.com/office/drawing/2014/main" id="{56D0D4F3-2DDE-E425-4849-B2D5E408ED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711155">
            <a:off x="10369490" y="3844737"/>
            <a:ext cx="3782180" cy="3782180"/>
          </a:xfrm>
          <a:prstGeom prst="rect">
            <a:avLst/>
          </a:prstGeom>
        </p:spPr>
      </p:pic>
      <p:pic>
        <p:nvPicPr>
          <p:cNvPr id="2" name="Imagen 1">
            <a:extLst>
              <a:ext uri="{FF2B5EF4-FFF2-40B4-BE49-F238E27FC236}">
                <a16:creationId xmlns:a16="http://schemas.microsoft.com/office/drawing/2014/main" id="{371B58C8-B3BE-6793-43DB-0C3764768E93}"/>
              </a:ext>
            </a:extLst>
          </p:cNvPr>
          <p:cNvPicPr>
            <a:picLocks noChangeAspect="1"/>
          </p:cNvPicPr>
          <p:nvPr/>
        </p:nvPicPr>
        <p:blipFill>
          <a:blip r:embed="rId6"/>
          <a:stretch>
            <a:fillRect/>
          </a:stretch>
        </p:blipFill>
        <p:spPr>
          <a:xfrm>
            <a:off x="10741138" y="268244"/>
            <a:ext cx="941222" cy="817592"/>
          </a:xfrm>
          <a:prstGeom prst="rect">
            <a:avLst/>
          </a:prstGeom>
        </p:spPr>
      </p:pic>
      <p:pic>
        <p:nvPicPr>
          <p:cNvPr id="3" name="Imagen 2">
            <a:extLst>
              <a:ext uri="{FF2B5EF4-FFF2-40B4-BE49-F238E27FC236}">
                <a16:creationId xmlns:a16="http://schemas.microsoft.com/office/drawing/2014/main" id="{35D9D7BB-8EE6-2950-8BF5-D502F207ABF8}"/>
              </a:ext>
            </a:extLst>
          </p:cNvPr>
          <p:cNvPicPr>
            <a:picLocks noChangeAspect="1"/>
          </p:cNvPicPr>
          <p:nvPr/>
        </p:nvPicPr>
        <p:blipFill>
          <a:blip r:embed="rId7"/>
          <a:stretch>
            <a:fillRect/>
          </a:stretch>
        </p:blipFill>
        <p:spPr>
          <a:xfrm>
            <a:off x="-3925" y="6684756"/>
            <a:ext cx="12195925" cy="183921"/>
          </a:xfrm>
          <a:prstGeom prst="rect">
            <a:avLst/>
          </a:prstGeom>
        </p:spPr>
      </p:pic>
    </p:spTree>
    <p:extLst>
      <p:ext uri="{BB962C8B-B14F-4D97-AF65-F5344CB8AC3E}">
        <p14:creationId xmlns:p14="http://schemas.microsoft.com/office/powerpoint/2010/main" val="1933504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Conector recto 14">
            <a:extLst>
              <a:ext uri="{FF2B5EF4-FFF2-40B4-BE49-F238E27FC236}">
                <a16:creationId xmlns:a16="http://schemas.microsoft.com/office/drawing/2014/main" id="{1A73C21D-F117-27FE-91DB-AB41290BF84F}"/>
              </a:ext>
            </a:extLst>
          </p:cNvPr>
          <p:cNvCxnSpPr>
            <a:cxnSpLocks/>
          </p:cNvCxnSpPr>
          <p:nvPr/>
        </p:nvCxnSpPr>
        <p:spPr>
          <a:xfrm>
            <a:off x="3454005" y="1188771"/>
            <a:ext cx="5626548"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BF1C4A69-36B0-C53A-0CC8-2CA62D57D0B2}"/>
              </a:ext>
            </a:extLst>
          </p:cNvPr>
          <p:cNvSpPr txBox="1"/>
          <p:nvPr/>
        </p:nvSpPr>
        <p:spPr>
          <a:xfrm>
            <a:off x="1810870" y="89647"/>
            <a:ext cx="8274424" cy="1477328"/>
          </a:xfrm>
          <a:prstGeom prst="rect">
            <a:avLst/>
          </a:prstGeom>
          <a:noFill/>
        </p:spPr>
        <p:txBody>
          <a:bodyPr wrap="square" lIns="91440" tIns="45720" rIns="91440" bIns="45720" anchor="t">
            <a:spAutoFit/>
          </a:bodyPr>
          <a:lstStyle/>
          <a:p>
            <a:endParaRPr lang="es-ES">
              <a:latin typeface="Arial" panose="020B0604020202020204" pitchFamily="34" charset="0"/>
              <a:ea typeface="Times New Roman" panose="02020603050405020304" pitchFamily="18" charset="0"/>
            </a:endParaRPr>
          </a:p>
          <a:p>
            <a:pPr algn="ctr"/>
            <a:r>
              <a:rPr lang="es-ES" sz="2400">
                <a:solidFill>
                  <a:srgbClr val="D23B46"/>
                </a:solidFill>
                <a:latin typeface="Nunito Sans"/>
                <a:cs typeface="Calibri"/>
              </a:rPr>
              <a:t>    PLAN DE MEJORAMIENTO INSTITUCIONAL                               CORTE AL 31 DE MARZO 2025</a:t>
            </a:r>
          </a:p>
          <a:p>
            <a:pPr marL="285750" indent="-285750" algn="ctr">
              <a:buFontTx/>
              <a:buChar char="-"/>
            </a:pPr>
            <a:endParaRPr lang="es-ES" sz="2400">
              <a:solidFill>
                <a:srgbClr val="D23B46"/>
              </a:solidFill>
              <a:latin typeface="Nunito Sans" pitchFamily="2" charset="77"/>
              <a:cs typeface="Calibri"/>
            </a:endParaRPr>
          </a:p>
        </p:txBody>
      </p:sp>
      <p:graphicFrame>
        <p:nvGraphicFramePr>
          <p:cNvPr id="4" name="Tabla 3">
            <a:extLst>
              <a:ext uri="{FF2B5EF4-FFF2-40B4-BE49-F238E27FC236}">
                <a16:creationId xmlns:a16="http://schemas.microsoft.com/office/drawing/2014/main" id="{850A4B06-C0E7-499A-8283-9FB09BAE7885}"/>
              </a:ext>
            </a:extLst>
          </p:cNvPr>
          <p:cNvGraphicFramePr>
            <a:graphicFrameLocks noGrp="1"/>
          </p:cNvGraphicFramePr>
          <p:nvPr>
            <p:extLst>
              <p:ext uri="{D42A27DB-BD31-4B8C-83A1-F6EECF244321}">
                <p14:modId xmlns:p14="http://schemas.microsoft.com/office/powerpoint/2010/main" val="4104745447"/>
              </p:ext>
            </p:extLst>
          </p:nvPr>
        </p:nvGraphicFramePr>
        <p:xfrm>
          <a:off x="645459" y="1353674"/>
          <a:ext cx="11046869" cy="4972218"/>
        </p:xfrm>
        <a:graphic>
          <a:graphicData uri="http://schemas.openxmlformats.org/drawingml/2006/table">
            <a:tbl>
              <a:tblPr/>
              <a:tblGrid>
                <a:gridCol w="4407648">
                  <a:extLst>
                    <a:ext uri="{9D8B030D-6E8A-4147-A177-3AD203B41FA5}">
                      <a16:colId xmlns:a16="http://schemas.microsoft.com/office/drawing/2014/main" val="1271206297"/>
                    </a:ext>
                  </a:extLst>
                </a:gridCol>
                <a:gridCol w="3167257">
                  <a:extLst>
                    <a:ext uri="{9D8B030D-6E8A-4147-A177-3AD203B41FA5}">
                      <a16:colId xmlns:a16="http://schemas.microsoft.com/office/drawing/2014/main" val="4145267052"/>
                    </a:ext>
                  </a:extLst>
                </a:gridCol>
                <a:gridCol w="899864">
                  <a:extLst>
                    <a:ext uri="{9D8B030D-6E8A-4147-A177-3AD203B41FA5}">
                      <a16:colId xmlns:a16="http://schemas.microsoft.com/office/drawing/2014/main" val="3365889426"/>
                    </a:ext>
                  </a:extLst>
                </a:gridCol>
                <a:gridCol w="1467327">
                  <a:extLst>
                    <a:ext uri="{9D8B030D-6E8A-4147-A177-3AD203B41FA5}">
                      <a16:colId xmlns:a16="http://schemas.microsoft.com/office/drawing/2014/main" val="616241080"/>
                    </a:ext>
                  </a:extLst>
                </a:gridCol>
                <a:gridCol w="1104773">
                  <a:extLst>
                    <a:ext uri="{9D8B030D-6E8A-4147-A177-3AD203B41FA5}">
                      <a16:colId xmlns:a16="http://schemas.microsoft.com/office/drawing/2014/main" val="1830620149"/>
                    </a:ext>
                  </a:extLst>
                </a:gridCol>
              </a:tblGrid>
              <a:tr h="215683">
                <a:tc rowSpan="2">
                  <a:txBody>
                    <a:bodyPr/>
                    <a:lstStyle/>
                    <a:p>
                      <a:pPr algn="l" rtl="0" fontAlgn="ctr"/>
                      <a:r>
                        <a:rPr lang="es-CO" sz="1400" b="1" i="0" u="none" strike="noStrike">
                          <a:solidFill>
                            <a:srgbClr val="FFFFFF"/>
                          </a:solidFill>
                          <a:effectLst/>
                          <a:latin typeface="Nunito Sans" panose="020B0604020202020204" charset="0"/>
                        </a:rPr>
                        <a:t>TIPO DE AUDITORÍA</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rowSpan="2">
                  <a:txBody>
                    <a:bodyPr/>
                    <a:lstStyle/>
                    <a:p>
                      <a:pPr algn="ctr" rtl="0" fontAlgn="ctr"/>
                      <a:r>
                        <a:rPr lang="es-CO" sz="1400" b="1" i="0" u="none" strike="noStrike">
                          <a:solidFill>
                            <a:srgbClr val="FFFFFF"/>
                          </a:solidFill>
                          <a:effectLst/>
                          <a:latin typeface="Nunito Sans"/>
                        </a:rPr>
                        <a:t>CONCEPTO DE AUDITORIA</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rowSpan="2">
                  <a:txBody>
                    <a:bodyPr/>
                    <a:lstStyle/>
                    <a:p>
                      <a:pPr algn="ctr" rtl="0" fontAlgn="ctr"/>
                      <a:r>
                        <a:rPr lang="es-CO" sz="1400" b="1" i="0" u="none" strike="noStrike">
                          <a:solidFill>
                            <a:srgbClr val="FFFFFF"/>
                          </a:solidFill>
                          <a:effectLst/>
                          <a:latin typeface="Nunito Sans"/>
                        </a:rPr>
                        <a:t>VIGENCIA</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gridSpan="2">
                  <a:txBody>
                    <a:bodyPr/>
                    <a:lstStyle/>
                    <a:p>
                      <a:pPr algn="ctr" fontAlgn="ctr"/>
                      <a:r>
                        <a:rPr lang="es-CO" sz="1400" b="1" i="0" u="none" strike="noStrike">
                          <a:solidFill>
                            <a:srgbClr val="FFFFFF"/>
                          </a:solidFill>
                          <a:effectLst/>
                          <a:latin typeface="Nunito Sans"/>
                        </a:rPr>
                        <a:t>CORTE 31/03/2025</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hMerge="1">
                  <a:txBody>
                    <a:bodyPr/>
                    <a:lstStyle/>
                    <a:p>
                      <a:endParaRPr lang="es-CO"/>
                    </a:p>
                  </a:txBody>
                  <a:tcPr/>
                </a:tc>
                <a:extLst>
                  <a:ext uri="{0D108BD9-81ED-4DB2-BD59-A6C34878D82A}">
                    <a16:rowId xmlns:a16="http://schemas.microsoft.com/office/drawing/2014/main" val="353282773"/>
                  </a:ext>
                </a:extLst>
              </a:tr>
              <a:tr h="425596">
                <a:tc vMerge="1">
                  <a:txBody>
                    <a:bodyPr/>
                    <a:lstStyle/>
                    <a:p>
                      <a:endParaRPr lang="es-CO"/>
                    </a:p>
                  </a:txBody>
                  <a:tcPr/>
                </a:tc>
                <a:tc vMerge="1">
                  <a:txBody>
                    <a:bodyPr/>
                    <a:lstStyle/>
                    <a:p>
                      <a:endParaRPr lang="es-MX"/>
                    </a:p>
                  </a:txBody>
                  <a:tcPr/>
                </a:tc>
                <a:tc vMerge="1">
                  <a:txBody>
                    <a:bodyPr/>
                    <a:lstStyle/>
                    <a:p>
                      <a:endParaRPr lang="es-CO"/>
                    </a:p>
                  </a:txBody>
                  <a:tcPr/>
                </a:tc>
                <a:tc>
                  <a:txBody>
                    <a:bodyPr/>
                    <a:lstStyle/>
                    <a:p>
                      <a:pPr algn="ctr" rtl="0" fontAlgn="ctr"/>
                      <a:r>
                        <a:rPr lang="es-CO" sz="1400" b="1" i="0" u="none" strike="noStrike">
                          <a:solidFill>
                            <a:srgbClr val="FFFFFF"/>
                          </a:solidFill>
                          <a:effectLst/>
                          <a:latin typeface="Nunito Sans"/>
                        </a:rPr>
                        <a:t>CANTIDAD HALLAZGO</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rtl="0" fontAlgn="ctr"/>
                      <a:r>
                        <a:rPr lang="es-CO" sz="1400" b="1" i="0" u="none" strike="noStrike">
                          <a:solidFill>
                            <a:srgbClr val="FFFFFF"/>
                          </a:solidFill>
                          <a:effectLst/>
                          <a:latin typeface="Nunito Sans"/>
                        </a:rPr>
                        <a:t>CANTIDAD METAS</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215941085"/>
                  </a:ext>
                </a:extLst>
              </a:tr>
              <a:tr h="215683">
                <a:tc>
                  <a:txBody>
                    <a:bodyPr/>
                    <a:lstStyle/>
                    <a:p>
                      <a:pPr algn="l" rtl="0" fontAlgn="ctr"/>
                      <a:r>
                        <a:rPr lang="es-CO" sz="1400" b="0" i="0" u="none" strike="noStrike">
                          <a:solidFill>
                            <a:srgbClr val="000000"/>
                          </a:solidFill>
                          <a:effectLst/>
                          <a:latin typeface="Nunito Sans"/>
                        </a:rPr>
                        <a:t>Auditoria  Especial por Denuncia</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400" b="0" i="0" u="none" strike="noStrike">
                          <a:solidFill>
                            <a:srgbClr val="000000"/>
                          </a:solidFill>
                          <a:effectLst/>
                          <a:latin typeface="Nunito Sans"/>
                        </a:rPr>
                        <a:t>T302-2017</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Nunito Sans"/>
                        </a:rPr>
                        <a:t>2023</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Nunito Sans"/>
                        </a:rPr>
                        <a:t>8</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Nunito Sans"/>
                        </a:rPr>
                        <a:t>8</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1663915"/>
                  </a:ext>
                </a:extLst>
              </a:tr>
              <a:tr h="417836">
                <a:tc>
                  <a:txBody>
                    <a:bodyPr/>
                    <a:lstStyle/>
                    <a:p>
                      <a:pPr algn="l" rtl="0" fontAlgn="ctr"/>
                      <a:r>
                        <a:rPr lang="es-CO" sz="1400" b="0" i="0" u="none" strike="noStrike">
                          <a:solidFill>
                            <a:srgbClr val="000000"/>
                          </a:solidFill>
                          <a:effectLst/>
                          <a:latin typeface="Nunito Sans" panose="020B0604020202020204" charset="0"/>
                        </a:rPr>
                        <a:t>Auditoria  Especial por Denuncia</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400" b="0" i="0" u="none" strike="noStrike">
                          <a:solidFill>
                            <a:srgbClr val="000000"/>
                          </a:solidFill>
                          <a:effectLst/>
                          <a:latin typeface="Nunito Sans"/>
                        </a:rPr>
                        <a:t>SIPAR No. 2023-288398-82111-SE</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a:solidFill>
                            <a:srgbClr val="000000"/>
                          </a:solidFill>
                          <a:effectLst/>
                          <a:latin typeface="Nunito Sans"/>
                        </a:rPr>
                        <a:t>2024</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Nunito Sans"/>
                        </a:rPr>
                        <a:t>1</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Nunito Sans"/>
                        </a:rPr>
                        <a:t>3</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3869783"/>
                  </a:ext>
                </a:extLst>
              </a:tr>
              <a:tr h="417836">
                <a:tc>
                  <a:txBody>
                    <a:bodyPr/>
                    <a:lstStyle/>
                    <a:p>
                      <a:pPr algn="l" rtl="0" fontAlgn="ctr"/>
                      <a:r>
                        <a:rPr lang="es-CO" sz="1400" b="0" i="0" u="none" strike="noStrike">
                          <a:solidFill>
                            <a:srgbClr val="000000"/>
                          </a:solidFill>
                          <a:effectLst/>
                          <a:latin typeface="Nunito Sans" panose="020B0604020202020204" charset="0"/>
                        </a:rPr>
                        <a:t>Auditoria Financiera Contraloría CGR</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400" b="0" i="0" u="none" strike="noStrike">
                          <a:solidFill>
                            <a:srgbClr val="000000"/>
                          </a:solidFill>
                          <a:effectLst/>
                          <a:latin typeface="Nunito Sans"/>
                        </a:rPr>
                        <a:t>Auditoria Financiera Contraloría CGR</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a:solidFill>
                            <a:srgbClr val="000000"/>
                          </a:solidFill>
                          <a:effectLst/>
                          <a:latin typeface="Nunito Sans"/>
                        </a:rPr>
                        <a:t>2022</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Nunito Sans"/>
                        </a:rPr>
                        <a:t>9</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Nunito Sans"/>
                        </a:rPr>
                        <a:t>9</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3887744"/>
                  </a:ext>
                </a:extLst>
              </a:tr>
              <a:tr h="468290">
                <a:tc>
                  <a:txBody>
                    <a:bodyPr/>
                    <a:lstStyle/>
                    <a:p>
                      <a:pPr algn="l" rtl="0" fontAlgn="ctr"/>
                      <a:r>
                        <a:rPr lang="es-CO" sz="1400" b="0" i="0" u="none" strike="noStrike">
                          <a:solidFill>
                            <a:srgbClr val="000000"/>
                          </a:solidFill>
                          <a:effectLst/>
                          <a:latin typeface="Nunito Sans" panose="020B0604020202020204" charset="0"/>
                        </a:rPr>
                        <a:t>Auditoria Financiera Contraloría CGR</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400" b="0" i="0" u="none" strike="noStrike">
                          <a:solidFill>
                            <a:srgbClr val="000000"/>
                          </a:solidFill>
                          <a:effectLst/>
                          <a:latin typeface="Nunito Sans"/>
                        </a:rPr>
                        <a:t>Auditoria Financiera Contraloría CGR</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a:solidFill>
                            <a:srgbClr val="000000"/>
                          </a:solidFill>
                          <a:effectLst/>
                          <a:latin typeface="Nunito Sans"/>
                        </a:rPr>
                        <a:t>2023</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Nunito Sans"/>
                        </a:rPr>
                        <a:t>21</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Nunito Sans"/>
                        </a:rPr>
                        <a:t>35</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2368711"/>
                  </a:ext>
                </a:extLst>
              </a:tr>
              <a:tr h="313378">
                <a:tc>
                  <a:txBody>
                    <a:bodyPr/>
                    <a:lstStyle/>
                    <a:p>
                      <a:pPr algn="l" rtl="0" fontAlgn="ctr"/>
                      <a:r>
                        <a:rPr lang="es-ES" sz="1400" b="0" i="0" u="none" strike="noStrike">
                          <a:solidFill>
                            <a:srgbClr val="000000"/>
                          </a:solidFill>
                          <a:effectLst/>
                          <a:latin typeface="Nunito Sans"/>
                        </a:rPr>
                        <a:t>Visita Actuación Especial de Fiscalización</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400" b="0" i="0" u="none" strike="noStrike">
                          <a:solidFill>
                            <a:srgbClr val="000000"/>
                          </a:solidFill>
                          <a:effectLst/>
                          <a:latin typeface="Nunito Sans"/>
                        </a:rPr>
                        <a:t>AICO</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a:solidFill>
                            <a:srgbClr val="000000"/>
                          </a:solidFill>
                          <a:effectLst/>
                          <a:latin typeface="Nunito Sans"/>
                        </a:rPr>
                        <a:t>2023</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Nunito Sans"/>
                        </a:rPr>
                        <a:t>2</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Nunito Sans"/>
                        </a:rPr>
                        <a:t>3</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518733"/>
                  </a:ext>
                </a:extLst>
              </a:tr>
              <a:tr h="215683">
                <a:tc>
                  <a:txBody>
                    <a:bodyPr/>
                    <a:lstStyle/>
                    <a:p>
                      <a:pPr algn="l" rtl="0" fontAlgn="ctr"/>
                      <a:r>
                        <a:rPr lang="es-CO" sz="1400" b="0" i="0" u="none" strike="noStrike">
                          <a:solidFill>
                            <a:srgbClr val="000000"/>
                          </a:solidFill>
                          <a:effectLst/>
                          <a:latin typeface="Nunito Sans"/>
                        </a:rPr>
                        <a:t>Auditoría especial de Fiscalización</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CO" sz="1400" b="0" i="0" u="none" strike="noStrike">
                          <a:solidFill>
                            <a:srgbClr val="000000"/>
                          </a:solidFill>
                          <a:effectLst/>
                          <a:latin typeface="Nunito Sans"/>
                        </a:rPr>
                        <a:t>T302-2017</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a:solidFill>
                            <a:srgbClr val="000000"/>
                          </a:solidFill>
                          <a:effectLst/>
                          <a:latin typeface="Nunito Sans"/>
                        </a:rPr>
                        <a:t>2024</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Nunito Sans"/>
                        </a:rPr>
                        <a:t>3</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Nunito Sans"/>
                        </a:rPr>
                        <a:t>3</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4688989"/>
                  </a:ext>
                </a:extLst>
              </a:tr>
              <a:tr h="313378">
                <a:tc>
                  <a:txBody>
                    <a:bodyPr/>
                    <a:lstStyle/>
                    <a:p>
                      <a:pPr algn="l" rtl="0" fontAlgn="ctr"/>
                      <a:r>
                        <a:rPr lang="es-CO" sz="1400" b="0" i="0" u="none" strike="noStrike">
                          <a:solidFill>
                            <a:srgbClr val="000000"/>
                          </a:solidFill>
                          <a:effectLst/>
                          <a:latin typeface="Nunito Sans"/>
                        </a:rPr>
                        <a:t>Auditoría especial de Fiscalización</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ctr"/>
                      <a:r>
                        <a:rPr lang="es-ES" sz="1400" b="0" i="0" u="none" strike="noStrike">
                          <a:solidFill>
                            <a:srgbClr val="000000"/>
                          </a:solidFill>
                          <a:effectLst/>
                          <a:latin typeface="Nunito Sans" panose="020B0604020202020204" charset="0"/>
                        </a:rPr>
                        <a:t>Contrato 1883 de 2021 UNAD</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s-CO" sz="1400" b="0" i="0" u="none" strike="noStrike">
                          <a:solidFill>
                            <a:srgbClr val="000000"/>
                          </a:solidFill>
                          <a:effectLst/>
                          <a:latin typeface="Nunito Sans" panose="020B0604020202020204" charset="0"/>
                        </a:rPr>
                        <a:t>2024</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Nunito Sans"/>
                        </a:rPr>
                        <a:t>3</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400" b="0" i="0" u="none" strike="noStrike">
                          <a:solidFill>
                            <a:srgbClr val="000000"/>
                          </a:solidFill>
                          <a:effectLst/>
                          <a:latin typeface="Nunito Sans"/>
                        </a:rPr>
                        <a:t>3</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0638368"/>
                  </a:ext>
                </a:extLst>
              </a:tr>
              <a:tr h="215683">
                <a:tc gridSpan="3">
                  <a:txBody>
                    <a:bodyPr/>
                    <a:lstStyle/>
                    <a:p>
                      <a:pPr algn="l" rtl="0" fontAlgn="ctr"/>
                      <a:r>
                        <a:rPr lang="es-CO" sz="1400" b="1" i="0" u="none" strike="noStrike">
                          <a:solidFill>
                            <a:srgbClr val="FFFFFF"/>
                          </a:solidFill>
                          <a:effectLst/>
                          <a:latin typeface="Nunito Sans" panose="020B0604020202020204" charset="0"/>
                        </a:rPr>
                        <a:t>SUBTOTAL AUDITORIAS EXTERNAS CGR</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hMerge="1">
                  <a:txBody>
                    <a:bodyPr/>
                    <a:lstStyle/>
                    <a:p>
                      <a:endParaRPr lang="es-MX"/>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pPr algn="l" rtl="0" fontAlgn="ctr"/>
                      <a:endParaRPr lang="es-CO" sz="1400" b="1" i="0" u="none" strike="noStrike">
                        <a:solidFill>
                          <a:srgbClr val="FFFFFF"/>
                        </a:solidFill>
                        <a:effectLst/>
                        <a:latin typeface="Nunito Sans" panose="020B0604020202020204" charset="0"/>
                      </a:endParaRP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solidFill>
                      <a:srgbClr val="C00000"/>
                    </a:solidFill>
                  </a:tcPr>
                </a:tc>
                <a:tc>
                  <a:txBody>
                    <a:bodyPr/>
                    <a:lstStyle/>
                    <a:p>
                      <a:pPr algn="ctr" rtl="0" fontAlgn="b"/>
                      <a:r>
                        <a:rPr lang="es-CO" sz="1400" b="1" i="0" u="none" strike="noStrike">
                          <a:solidFill>
                            <a:srgbClr val="FFFFFF"/>
                          </a:solidFill>
                          <a:effectLst/>
                          <a:latin typeface="Nunito Sans"/>
                        </a:rPr>
                        <a:t>47</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rtl="0" fontAlgn="b"/>
                      <a:r>
                        <a:rPr lang="es-CO" sz="1400" b="1" i="0" u="none" strike="noStrike">
                          <a:solidFill>
                            <a:srgbClr val="FFFFFF"/>
                          </a:solidFill>
                          <a:effectLst/>
                          <a:latin typeface="Nunito Sans"/>
                        </a:rPr>
                        <a:t>64</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3003451063"/>
                  </a:ext>
                </a:extLst>
              </a:tr>
              <a:tr h="425596">
                <a:tc>
                  <a:txBody>
                    <a:bodyPr/>
                    <a:lstStyle/>
                    <a:p>
                      <a:pPr algn="l" rtl="0" fontAlgn="ctr"/>
                      <a:r>
                        <a:rPr lang="es-ES" sz="1400" b="0" i="0" u="none" strike="noStrike">
                          <a:solidFill>
                            <a:srgbClr val="000000"/>
                          </a:solidFill>
                          <a:effectLst/>
                          <a:latin typeface="Nunito Sans"/>
                        </a:rPr>
                        <a:t>Visita de Asesoría, Seguimiento y Evaluación de la Oficina de Control Interno</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400" b="0" i="0" u="none" strike="noStrike">
                          <a:solidFill>
                            <a:srgbClr val="000000"/>
                          </a:solidFill>
                          <a:effectLst/>
                          <a:latin typeface="Nunito Sans" panose="020B0604020202020204" charset="0"/>
                        </a:rPr>
                        <a:t>PAAI 2022</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Nunito Sans"/>
                        </a:rPr>
                        <a:t>2022</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Nunito Sans" panose="020B0604020202020204" charset="0"/>
                        </a:rPr>
                        <a:t>5</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Nunito Sans"/>
                        </a:rPr>
                        <a:t>7</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300322"/>
                  </a:ext>
                </a:extLst>
              </a:tr>
              <a:tr h="425596">
                <a:tc>
                  <a:txBody>
                    <a:bodyPr/>
                    <a:lstStyle/>
                    <a:p>
                      <a:pPr algn="l" rtl="0" fontAlgn="ctr"/>
                      <a:r>
                        <a:rPr lang="es-ES" sz="1400" b="0" i="0" u="none" strike="noStrike">
                          <a:solidFill>
                            <a:srgbClr val="000000"/>
                          </a:solidFill>
                          <a:effectLst/>
                          <a:latin typeface="Nunito Sans"/>
                        </a:rPr>
                        <a:t>Visita de Asesoría, Seguimiento y Evaluación de la Oficina de Control Interno</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400" b="0" i="0" u="none" strike="noStrike">
                          <a:solidFill>
                            <a:srgbClr val="000000"/>
                          </a:solidFill>
                          <a:effectLst/>
                          <a:latin typeface="Nunito Sans"/>
                        </a:rPr>
                        <a:t>PAAI 2023</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Nunito Sans"/>
                        </a:rPr>
                        <a:t>2023</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Nunito Sans" panose="020B0604020202020204" charset="0"/>
                        </a:rPr>
                        <a:t>20</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Nunito Sans"/>
                        </a:rPr>
                        <a:t>27</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5457478"/>
                  </a:ext>
                </a:extLst>
              </a:tr>
              <a:tr h="425596">
                <a:tc>
                  <a:txBody>
                    <a:bodyPr/>
                    <a:lstStyle/>
                    <a:p>
                      <a:pPr algn="l" rtl="0" fontAlgn="ctr"/>
                      <a:r>
                        <a:rPr lang="es-ES" sz="1400" b="0" i="0" u="none" strike="noStrike">
                          <a:solidFill>
                            <a:srgbClr val="000000"/>
                          </a:solidFill>
                          <a:effectLst/>
                          <a:latin typeface="Nunito Sans"/>
                        </a:rPr>
                        <a:t>Visita de Asesoría, Seguimiento y Evaluación de la Oficina de Control Interno</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400" b="0" i="0" u="none" strike="noStrike">
                          <a:solidFill>
                            <a:srgbClr val="000000"/>
                          </a:solidFill>
                          <a:effectLst/>
                          <a:latin typeface="Nunito Sans"/>
                        </a:rPr>
                        <a:t>PAAI 2024</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Nunito Sans" panose="020B0604020202020204" charset="0"/>
                        </a:rPr>
                        <a:t>2024</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Nunito Sans" panose="020B0604020202020204" charset="0"/>
                        </a:rPr>
                        <a:t>69</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400" b="0" i="0" u="none" strike="noStrike">
                          <a:solidFill>
                            <a:srgbClr val="000000"/>
                          </a:solidFill>
                          <a:effectLst/>
                          <a:latin typeface="Nunito Sans"/>
                        </a:rPr>
                        <a:t>140</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2592150"/>
                  </a:ext>
                </a:extLst>
              </a:tr>
              <a:tr h="215683">
                <a:tc gridSpan="3">
                  <a:txBody>
                    <a:bodyPr/>
                    <a:lstStyle/>
                    <a:p>
                      <a:pPr algn="l" rtl="0" fontAlgn="ctr"/>
                      <a:r>
                        <a:rPr lang="es-CO" sz="1400" b="1" i="0" u="none" strike="noStrike">
                          <a:solidFill>
                            <a:srgbClr val="FFFFFF"/>
                          </a:solidFill>
                          <a:effectLst/>
                          <a:latin typeface="Nunito Sans"/>
                        </a:rPr>
                        <a:t>SUBTOTAL AUDITORIAS INTERNAS OCI</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hMerge="1">
                  <a:txBody>
                    <a:bodyPr/>
                    <a:lstStyle/>
                    <a:p>
                      <a:endParaRPr lang="es-MX"/>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pPr algn="l" rtl="0" fontAlgn="ctr"/>
                      <a:endParaRPr lang="es-CO" sz="1400" b="1" i="0" u="none" strike="noStrike">
                        <a:solidFill>
                          <a:srgbClr val="FFFFFF"/>
                        </a:solidFill>
                        <a:effectLst/>
                        <a:latin typeface="Nunito Sans" panose="020B0604020202020204" charset="0"/>
                      </a:endParaRP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s-CO" sz="1400" b="1" i="0" u="none" strike="noStrike">
                          <a:solidFill>
                            <a:srgbClr val="FFFFFF"/>
                          </a:solidFill>
                          <a:effectLst/>
                          <a:latin typeface="Nunito Sans" panose="020B0604020202020204" charset="0"/>
                        </a:rPr>
                        <a:t>94</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s-CO" sz="1400" b="1" i="0" u="none" strike="noStrike">
                          <a:solidFill>
                            <a:srgbClr val="FFFFFF"/>
                          </a:solidFill>
                          <a:effectLst/>
                          <a:latin typeface="Nunito Sans"/>
                        </a:rPr>
                        <a:t>174</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766348207"/>
                  </a:ext>
                </a:extLst>
              </a:tr>
              <a:tr h="215683">
                <a:tc gridSpan="3">
                  <a:txBody>
                    <a:bodyPr/>
                    <a:lstStyle/>
                    <a:p>
                      <a:pPr algn="l" rtl="0" fontAlgn="ctr"/>
                      <a:r>
                        <a:rPr lang="es-CO" sz="1400" b="1" i="0" u="none" strike="noStrike">
                          <a:solidFill>
                            <a:srgbClr val="FFFFFF"/>
                          </a:solidFill>
                          <a:effectLst/>
                          <a:latin typeface="Nunito Sans"/>
                        </a:rPr>
                        <a:t>TOTAL GENERAL</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hMerge="1">
                  <a:txBody>
                    <a:bodyPr/>
                    <a:lstStyle/>
                    <a:p>
                      <a:endParaRPr lang="es-MX"/>
                    </a:p>
                  </a:txBody>
                  <a:tcPr>
                    <a:lnL w="6350" cap="flat" cmpd="sng" algn="ctr">
                      <a:solidFill>
                        <a:srgbClr val="000000"/>
                      </a:solidFill>
                      <a:prstDash val="solid"/>
                      <a:round/>
                      <a:headEnd type="none" w="med" len="med"/>
                      <a:tailEnd type="none" w="med" len="med"/>
                    </a:lnL>
                  </a:tcPr>
                </a:tc>
                <a:tc hMerge="1">
                  <a:txBody>
                    <a:bodyPr/>
                    <a:lstStyle/>
                    <a:p>
                      <a:pPr algn="l" rtl="0" fontAlgn="ctr"/>
                      <a:endParaRPr lang="es-CO" sz="1400" b="1" i="0" u="none" strike="noStrike">
                        <a:solidFill>
                          <a:srgbClr val="FFFFFF"/>
                        </a:solidFill>
                        <a:effectLst/>
                        <a:latin typeface="Nunito Sans" panose="020B0604020202020204" charset="0"/>
                      </a:endParaRP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s-CO" sz="1400" b="1" i="0" u="none" strike="noStrike">
                          <a:solidFill>
                            <a:srgbClr val="FFFFFF"/>
                          </a:solidFill>
                          <a:effectLst/>
                          <a:latin typeface="Nunito Sans" panose="020B0604020202020204" charset="0"/>
                        </a:rPr>
                        <a:t>141</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fontAlgn="b"/>
                      <a:r>
                        <a:rPr lang="es-CO" sz="1400" b="1" i="0" u="none" strike="noStrike">
                          <a:solidFill>
                            <a:srgbClr val="FFFFFF"/>
                          </a:solidFill>
                          <a:effectLst/>
                          <a:latin typeface="Nunito Sans" panose="020B0604020202020204" charset="0"/>
                        </a:rPr>
                        <a:t>238</a:t>
                      </a:r>
                    </a:p>
                  </a:txBody>
                  <a:tcPr marL="5446" marR="5446" marT="5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410909342"/>
                  </a:ext>
                </a:extLst>
              </a:tr>
            </a:tbl>
          </a:graphicData>
        </a:graphic>
      </p:graphicFrame>
    </p:spTree>
    <p:extLst>
      <p:ext uri="{BB962C8B-B14F-4D97-AF65-F5344CB8AC3E}">
        <p14:creationId xmlns:p14="http://schemas.microsoft.com/office/powerpoint/2010/main" val="3957667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Conector recto 14">
            <a:extLst>
              <a:ext uri="{FF2B5EF4-FFF2-40B4-BE49-F238E27FC236}">
                <a16:creationId xmlns:a16="http://schemas.microsoft.com/office/drawing/2014/main" id="{1A73C21D-F117-27FE-91DB-AB41290BF84F}"/>
              </a:ext>
            </a:extLst>
          </p:cNvPr>
          <p:cNvCxnSpPr>
            <a:cxnSpLocks/>
          </p:cNvCxnSpPr>
          <p:nvPr/>
        </p:nvCxnSpPr>
        <p:spPr>
          <a:xfrm>
            <a:off x="1200150" y="1155214"/>
            <a:ext cx="8872538"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sp>
        <p:nvSpPr>
          <p:cNvPr id="7" name="CuadroTexto 6">
            <a:extLst>
              <a:ext uri="{FF2B5EF4-FFF2-40B4-BE49-F238E27FC236}">
                <a16:creationId xmlns:a16="http://schemas.microsoft.com/office/drawing/2014/main" id="{E20AB9B5-D33D-4CA6-A7B7-740681F6C4BC}"/>
              </a:ext>
            </a:extLst>
          </p:cNvPr>
          <p:cNvSpPr txBox="1"/>
          <p:nvPr/>
        </p:nvSpPr>
        <p:spPr>
          <a:xfrm>
            <a:off x="728663" y="0"/>
            <a:ext cx="9744076" cy="984885"/>
          </a:xfrm>
          <a:prstGeom prst="rect">
            <a:avLst/>
          </a:prstGeom>
          <a:noFill/>
        </p:spPr>
        <p:txBody>
          <a:bodyPr wrap="square">
            <a:spAutoFit/>
          </a:bodyPr>
          <a:lstStyle/>
          <a:p>
            <a:pPr algn="ctr"/>
            <a:endParaRPr lang="es-ES">
              <a:latin typeface="Arial" panose="020B0604020202020204" pitchFamily="34" charset="0"/>
            </a:endParaRPr>
          </a:p>
          <a:p>
            <a:pPr algn="ctr"/>
            <a:r>
              <a:rPr lang="es-ES" sz="2000">
                <a:solidFill>
                  <a:srgbClr val="D23B46"/>
                </a:solidFill>
                <a:latin typeface="Nunito Sans" pitchFamily="2" charset="77"/>
                <a:cs typeface="Calibri"/>
              </a:rPr>
              <a:t>ESTADO DE AVANCE - PLAN DE MEJORAMIENTO INSTITUCIONAL </a:t>
            </a:r>
          </a:p>
          <a:p>
            <a:pPr algn="ctr"/>
            <a:r>
              <a:rPr lang="es-ES" sz="2000">
                <a:solidFill>
                  <a:srgbClr val="D23B46"/>
                </a:solidFill>
                <a:latin typeface="Nunito Sans" pitchFamily="2" charset="77"/>
                <a:cs typeface="Calibri"/>
              </a:rPr>
              <a:t>CORTE AL 31 DE MARZO DE 2025</a:t>
            </a:r>
          </a:p>
        </p:txBody>
      </p:sp>
      <p:graphicFrame>
        <p:nvGraphicFramePr>
          <p:cNvPr id="8" name="Gráfico 7">
            <a:extLst>
              <a:ext uri="{FF2B5EF4-FFF2-40B4-BE49-F238E27FC236}">
                <a16:creationId xmlns:a16="http://schemas.microsoft.com/office/drawing/2014/main" id="{719D8FDB-0484-47F1-AA15-EFFD6984BD9E}"/>
              </a:ext>
            </a:extLst>
          </p:cNvPr>
          <p:cNvGraphicFramePr>
            <a:graphicFrameLocks/>
          </p:cNvGraphicFramePr>
          <p:nvPr>
            <p:extLst>
              <p:ext uri="{D42A27DB-BD31-4B8C-83A1-F6EECF244321}">
                <p14:modId xmlns:p14="http://schemas.microsoft.com/office/powerpoint/2010/main" val="3717670107"/>
              </p:ext>
            </p:extLst>
          </p:nvPr>
        </p:nvGraphicFramePr>
        <p:xfrm>
          <a:off x="557784" y="1517905"/>
          <a:ext cx="8414767" cy="44897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a:extLst>
              <a:ext uri="{FF2B5EF4-FFF2-40B4-BE49-F238E27FC236}">
                <a16:creationId xmlns:a16="http://schemas.microsoft.com/office/drawing/2014/main" id="{ADB865C3-5D2C-4BAE-949D-94EA46F1BB1A}"/>
              </a:ext>
            </a:extLst>
          </p:cNvPr>
          <p:cNvGraphicFramePr>
            <a:graphicFrameLocks/>
          </p:cNvGraphicFramePr>
          <p:nvPr>
            <p:extLst>
              <p:ext uri="{D42A27DB-BD31-4B8C-83A1-F6EECF244321}">
                <p14:modId xmlns:p14="http://schemas.microsoft.com/office/powerpoint/2010/main" val="2838953982"/>
              </p:ext>
            </p:extLst>
          </p:nvPr>
        </p:nvGraphicFramePr>
        <p:xfrm>
          <a:off x="9054353" y="1325543"/>
          <a:ext cx="2994212" cy="455530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41260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BDC6A-978C-775D-CE21-D7B16AC49F5C}"/>
            </a:ext>
          </a:extLst>
        </p:cNvPr>
        <p:cNvGrpSpPr/>
        <p:nvPr/>
      </p:nvGrpSpPr>
      <p:grpSpPr>
        <a:xfrm>
          <a:off x="0" y="0"/>
          <a:ext cx="0" cy="0"/>
          <a:chOff x="0" y="0"/>
          <a:chExt cx="0" cy="0"/>
        </a:xfrm>
      </p:grpSpPr>
      <p:pic>
        <p:nvPicPr>
          <p:cNvPr id="14" name="Imagen 13" descr="Personas en un barco en el agua&#10;&#10;Descripción generada automáticamente">
            <a:extLst>
              <a:ext uri="{FF2B5EF4-FFF2-40B4-BE49-F238E27FC236}">
                <a16:creationId xmlns:a16="http://schemas.microsoft.com/office/drawing/2014/main" id="{6E70269C-CAA6-35EB-6FB5-B97A699386CC}"/>
              </a:ext>
            </a:extLst>
          </p:cNvPr>
          <p:cNvPicPr>
            <a:picLocks noChangeAspect="1"/>
          </p:cNvPicPr>
          <p:nvPr/>
        </p:nvPicPr>
        <p:blipFill rotWithShape="1">
          <a:blip r:embed="rId2"/>
          <a:srcRect l="83" t="79" r="-431" b="14875"/>
          <a:stretch/>
        </p:blipFill>
        <p:spPr>
          <a:xfrm>
            <a:off x="-1642" y="-2175"/>
            <a:ext cx="12275589" cy="6921185"/>
          </a:xfrm>
          <a:prstGeom prst="rect">
            <a:avLst/>
          </a:prstGeom>
        </p:spPr>
      </p:pic>
      <p:pic>
        <p:nvPicPr>
          <p:cNvPr id="8" name="Imagen 7">
            <a:extLst>
              <a:ext uri="{FF2B5EF4-FFF2-40B4-BE49-F238E27FC236}">
                <a16:creationId xmlns:a16="http://schemas.microsoft.com/office/drawing/2014/main" id="{85B3227E-92A6-57E6-3DE1-5B27C7BAECF9}"/>
              </a:ext>
            </a:extLst>
          </p:cNvPr>
          <p:cNvPicPr>
            <a:picLocks noChangeAspect="1"/>
          </p:cNvPicPr>
          <p:nvPr/>
        </p:nvPicPr>
        <p:blipFill rotWithShape="1">
          <a:blip r:embed="rId3"/>
          <a:srcRect l="20000" r="-260"/>
          <a:stretch/>
        </p:blipFill>
        <p:spPr>
          <a:xfrm>
            <a:off x="2032" y="10677"/>
            <a:ext cx="6291932" cy="6858000"/>
          </a:xfrm>
          <a:prstGeom prst="rect">
            <a:avLst/>
          </a:prstGeom>
        </p:spPr>
      </p:pic>
      <p:sp>
        <p:nvSpPr>
          <p:cNvPr id="17" name="CuadroTexto 16">
            <a:extLst>
              <a:ext uri="{FF2B5EF4-FFF2-40B4-BE49-F238E27FC236}">
                <a16:creationId xmlns:a16="http://schemas.microsoft.com/office/drawing/2014/main" id="{9237FC52-D288-512B-7DA9-E4FA493F951E}"/>
              </a:ext>
            </a:extLst>
          </p:cNvPr>
          <p:cNvSpPr txBox="1"/>
          <p:nvPr/>
        </p:nvSpPr>
        <p:spPr>
          <a:xfrm>
            <a:off x="1258164" y="1273678"/>
            <a:ext cx="8948129" cy="1477328"/>
          </a:xfrm>
          <a:prstGeom prst="rect">
            <a:avLst/>
          </a:prstGeom>
          <a:noFill/>
        </p:spPr>
        <p:txBody>
          <a:bodyPr wrap="square" lIns="91440" tIns="45720" rIns="91440" bIns="45720" rtlCol="0" anchor="t">
            <a:spAutoFit/>
          </a:bodyPr>
          <a:lstStyle/>
          <a:p>
            <a:r>
              <a:rPr lang="es-CO" sz="3000" b="1">
                <a:solidFill>
                  <a:schemeClr val="bg1"/>
                </a:solidFill>
                <a:latin typeface="Nunito Sans" pitchFamily="2" charset="77"/>
              </a:rPr>
              <a:t>Avance Programa de </a:t>
            </a:r>
            <a:r>
              <a:rPr lang="es-CO" sz="3000" b="1" err="1">
                <a:solidFill>
                  <a:schemeClr val="bg1"/>
                </a:solidFill>
                <a:latin typeface="Nunito Sans" pitchFamily="2" charset="77"/>
              </a:rPr>
              <a:t>Transparncia</a:t>
            </a:r>
            <a:r>
              <a:rPr lang="es-CO" sz="3000" b="1">
                <a:solidFill>
                  <a:schemeClr val="bg1"/>
                </a:solidFill>
                <a:latin typeface="Nunito Sans" pitchFamily="2" charset="77"/>
              </a:rPr>
              <a:t> y Ética Pública.</a:t>
            </a:r>
          </a:p>
          <a:p>
            <a:endParaRPr lang="es-CO" sz="3000" b="1">
              <a:solidFill>
                <a:schemeClr val="bg1"/>
              </a:solidFill>
              <a:latin typeface="Nunito Sans" pitchFamily="2" charset="77"/>
            </a:endParaRPr>
          </a:p>
        </p:txBody>
      </p:sp>
      <p:sp>
        <p:nvSpPr>
          <p:cNvPr id="43" name="CuadroTexto 42">
            <a:extLst>
              <a:ext uri="{FF2B5EF4-FFF2-40B4-BE49-F238E27FC236}">
                <a16:creationId xmlns:a16="http://schemas.microsoft.com/office/drawing/2014/main" id="{43A54278-F8CA-EADA-FF8D-5128006F7A51}"/>
              </a:ext>
            </a:extLst>
          </p:cNvPr>
          <p:cNvSpPr txBox="1"/>
          <p:nvPr/>
        </p:nvSpPr>
        <p:spPr>
          <a:xfrm>
            <a:off x="429476" y="1148215"/>
            <a:ext cx="764403" cy="784830"/>
          </a:xfrm>
          <a:prstGeom prst="rect">
            <a:avLst/>
          </a:prstGeom>
          <a:noFill/>
        </p:spPr>
        <p:txBody>
          <a:bodyPr wrap="square" rtlCol="0">
            <a:spAutoFit/>
          </a:bodyPr>
          <a:lstStyle/>
          <a:p>
            <a:r>
              <a:rPr lang="es-CO" sz="4500" b="1">
                <a:solidFill>
                  <a:srgbClr val="D23B46"/>
                </a:solidFill>
                <a:latin typeface="Nunito Sans" pitchFamily="2" charset="77"/>
              </a:rPr>
              <a:t>3.</a:t>
            </a:r>
          </a:p>
        </p:txBody>
      </p:sp>
      <p:cxnSp>
        <p:nvCxnSpPr>
          <p:cNvPr id="45" name="Conector recto 44">
            <a:extLst>
              <a:ext uri="{FF2B5EF4-FFF2-40B4-BE49-F238E27FC236}">
                <a16:creationId xmlns:a16="http://schemas.microsoft.com/office/drawing/2014/main" id="{09848F45-B33D-6A93-3E2C-62E11CD72D50}"/>
              </a:ext>
            </a:extLst>
          </p:cNvPr>
          <p:cNvCxnSpPr>
            <a:cxnSpLocks/>
          </p:cNvCxnSpPr>
          <p:nvPr/>
        </p:nvCxnSpPr>
        <p:spPr>
          <a:xfrm>
            <a:off x="1193879" y="1137538"/>
            <a:ext cx="0" cy="756405"/>
          </a:xfrm>
          <a:prstGeom prst="line">
            <a:avLst/>
          </a:prstGeom>
          <a:ln w="38100">
            <a:solidFill>
              <a:srgbClr val="D23B46"/>
            </a:solidFill>
          </a:ln>
        </p:spPr>
        <p:style>
          <a:lnRef idx="1">
            <a:schemeClr val="accent1"/>
          </a:lnRef>
          <a:fillRef idx="0">
            <a:schemeClr val="accent1"/>
          </a:fillRef>
          <a:effectRef idx="0">
            <a:schemeClr val="accent1"/>
          </a:effectRef>
          <a:fontRef idx="minor">
            <a:schemeClr val="tx1"/>
          </a:fontRef>
        </p:style>
      </p:cxnSp>
      <p:pic>
        <p:nvPicPr>
          <p:cNvPr id="48" name="Gráfico 47">
            <a:extLst>
              <a:ext uri="{FF2B5EF4-FFF2-40B4-BE49-F238E27FC236}">
                <a16:creationId xmlns:a16="http://schemas.microsoft.com/office/drawing/2014/main" id="{C0C96B40-C39B-166E-E493-BAF5B3AA12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711155">
            <a:off x="10369490" y="3844737"/>
            <a:ext cx="3782180" cy="3782180"/>
          </a:xfrm>
          <a:prstGeom prst="rect">
            <a:avLst/>
          </a:prstGeom>
        </p:spPr>
      </p:pic>
      <p:pic>
        <p:nvPicPr>
          <p:cNvPr id="2" name="Imagen 1">
            <a:extLst>
              <a:ext uri="{FF2B5EF4-FFF2-40B4-BE49-F238E27FC236}">
                <a16:creationId xmlns:a16="http://schemas.microsoft.com/office/drawing/2014/main" id="{C768D46B-2285-A807-82AD-612D0DECF3AB}"/>
              </a:ext>
            </a:extLst>
          </p:cNvPr>
          <p:cNvPicPr>
            <a:picLocks noChangeAspect="1"/>
          </p:cNvPicPr>
          <p:nvPr/>
        </p:nvPicPr>
        <p:blipFill>
          <a:blip r:embed="rId6"/>
          <a:stretch>
            <a:fillRect/>
          </a:stretch>
        </p:blipFill>
        <p:spPr>
          <a:xfrm>
            <a:off x="10741138" y="268244"/>
            <a:ext cx="941222" cy="817592"/>
          </a:xfrm>
          <a:prstGeom prst="rect">
            <a:avLst/>
          </a:prstGeom>
        </p:spPr>
      </p:pic>
      <p:pic>
        <p:nvPicPr>
          <p:cNvPr id="3" name="Imagen 2">
            <a:extLst>
              <a:ext uri="{FF2B5EF4-FFF2-40B4-BE49-F238E27FC236}">
                <a16:creationId xmlns:a16="http://schemas.microsoft.com/office/drawing/2014/main" id="{A1DA998B-6E6F-C004-4F95-577C4C0F5C80}"/>
              </a:ext>
            </a:extLst>
          </p:cNvPr>
          <p:cNvPicPr>
            <a:picLocks noChangeAspect="1"/>
          </p:cNvPicPr>
          <p:nvPr/>
        </p:nvPicPr>
        <p:blipFill>
          <a:blip r:embed="rId7"/>
          <a:stretch>
            <a:fillRect/>
          </a:stretch>
        </p:blipFill>
        <p:spPr>
          <a:xfrm>
            <a:off x="-3925" y="6684756"/>
            <a:ext cx="12195925" cy="183921"/>
          </a:xfrm>
          <a:prstGeom prst="rect">
            <a:avLst/>
          </a:prstGeom>
        </p:spPr>
      </p:pic>
    </p:spTree>
    <p:extLst>
      <p:ext uri="{BB962C8B-B14F-4D97-AF65-F5344CB8AC3E}">
        <p14:creationId xmlns:p14="http://schemas.microsoft.com/office/powerpoint/2010/main" val="590386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C563A6-6517-4431-AF3E-F54A79AB5196}"/>
              </a:ext>
            </a:extLst>
          </p:cNvPr>
          <p:cNvSpPr>
            <a:spLocks noGrp="1"/>
          </p:cNvSpPr>
          <p:nvPr>
            <p:ph type="title"/>
          </p:nvPr>
        </p:nvSpPr>
        <p:spPr>
          <a:xfrm>
            <a:off x="376385" y="510897"/>
            <a:ext cx="10515600" cy="1054460"/>
          </a:xfrm>
        </p:spPr>
        <p:txBody>
          <a:bodyPr>
            <a:normAutofit fontScale="90000"/>
          </a:bodyPr>
          <a:lstStyle/>
          <a:p>
            <a:pPr algn="ctr"/>
            <a:r>
              <a:rPr lang="es-ES" sz="2200">
                <a:solidFill>
                  <a:srgbClr val="D23B46"/>
                </a:solidFill>
                <a:latin typeface="Nunito Sans" pitchFamily="2" charset="77"/>
                <a:ea typeface="+mn-ea"/>
                <a:cs typeface="Calibri"/>
              </a:rPr>
              <a:t>PROGRAMA DE TRANSPARENCIA Y ÉTICA</a:t>
            </a:r>
            <a:br>
              <a:rPr lang="es-ES" sz="2200">
                <a:solidFill>
                  <a:srgbClr val="D23B46"/>
                </a:solidFill>
                <a:latin typeface="Nunito Sans" pitchFamily="2" charset="77"/>
                <a:ea typeface="+mn-ea"/>
                <a:cs typeface="Calibri"/>
              </a:rPr>
            </a:br>
            <a:r>
              <a:rPr lang="es-ES" sz="2200">
                <a:solidFill>
                  <a:srgbClr val="D23B46"/>
                </a:solidFill>
                <a:latin typeface="Nunito Sans" pitchFamily="2" charset="77"/>
                <a:ea typeface="+mn-ea"/>
                <a:cs typeface="Calibri"/>
              </a:rPr>
              <a:t>PUBLICA</a:t>
            </a:r>
            <a:br>
              <a:rPr lang="es-ES"/>
            </a:br>
            <a:br>
              <a:rPr lang="es-ES" sz="2400">
                <a:solidFill>
                  <a:srgbClr val="D23B46"/>
                </a:solidFill>
                <a:latin typeface="Nunito Sans" pitchFamily="2" charset="77"/>
                <a:cs typeface="Calibri"/>
              </a:rPr>
            </a:br>
            <a:endParaRPr lang="es-MX" sz="2400"/>
          </a:p>
        </p:txBody>
      </p:sp>
      <p:cxnSp>
        <p:nvCxnSpPr>
          <p:cNvPr id="10" name="Conector recto 9">
            <a:extLst>
              <a:ext uri="{FF2B5EF4-FFF2-40B4-BE49-F238E27FC236}">
                <a16:creationId xmlns:a16="http://schemas.microsoft.com/office/drawing/2014/main" id="{E04BBBAF-9E1F-4663-97C5-9903F6167FC8}"/>
              </a:ext>
            </a:extLst>
          </p:cNvPr>
          <p:cNvCxnSpPr>
            <a:cxnSpLocks/>
          </p:cNvCxnSpPr>
          <p:nvPr/>
        </p:nvCxnSpPr>
        <p:spPr>
          <a:xfrm>
            <a:off x="3200400" y="1062912"/>
            <a:ext cx="5855110"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sp>
        <p:nvSpPr>
          <p:cNvPr id="5" name="Marcador de contenido 4">
            <a:extLst>
              <a:ext uri="{FF2B5EF4-FFF2-40B4-BE49-F238E27FC236}">
                <a16:creationId xmlns:a16="http://schemas.microsoft.com/office/drawing/2014/main" id="{B37E570F-DDB0-48CE-8186-B9A5BD91818C}"/>
              </a:ext>
            </a:extLst>
          </p:cNvPr>
          <p:cNvSpPr>
            <a:spLocks noGrp="1"/>
          </p:cNvSpPr>
          <p:nvPr>
            <p:ph idx="1"/>
          </p:nvPr>
        </p:nvSpPr>
        <p:spPr>
          <a:xfrm>
            <a:off x="838200" y="1565074"/>
            <a:ext cx="10515600" cy="4351338"/>
          </a:xfrm>
        </p:spPr>
        <p:txBody>
          <a:bodyPr vert="horz" lIns="91440" tIns="45720" rIns="91440" bIns="45720" rtlCol="0" anchor="t">
            <a:normAutofit/>
          </a:bodyPr>
          <a:lstStyle/>
          <a:p>
            <a:pPr marL="0" indent="0" algn="just">
              <a:buNone/>
            </a:pPr>
            <a:r>
              <a:rPr lang="es-ES" sz="1800" u="sng">
                <a:latin typeface="Nunito Sans"/>
              </a:rPr>
              <a:t>NORMATIVIDAD</a:t>
            </a:r>
          </a:p>
          <a:p>
            <a:pPr marL="0" indent="0" algn="just">
              <a:buNone/>
            </a:pPr>
            <a:endParaRPr lang="es-ES" sz="1800">
              <a:latin typeface="Nunito Sans"/>
            </a:endParaRPr>
          </a:p>
          <a:p>
            <a:pPr marL="0" indent="0" algn="just">
              <a:buNone/>
            </a:pPr>
            <a:r>
              <a:rPr lang="es-ES" sz="1800">
                <a:latin typeface="Nunito Sans"/>
              </a:rPr>
              <a:t>DECRETO No. 1122 Agosto 2024: “ Por el cual se reglamenta el artículo 73 de la Ley 1474 de 2011, modificado por el artículo 31 de la Ley 2195 de 2022, en lo relacionado con los Programas de Transparencia y Ética Pública. </a:t>
            </a:r>
            <a:r>
              <a:rPr lang="es-ES" sz="1600" i="1">
                <a:latin typeface="Nunito Sans"/>
              </a:rPr>
              <a:t>Artículo 2.1.4.4.1.5. Referencias al Plan Anticorrupción y Atención al Ciudadano. Toda mención que se haga en normas o en cualquier otro documento al Plan Anticorrupción y Atención al Ciudadano se entiende referida al Programa de Transparencia y Ética Pública”. </a:t>
            </a:r>
            <a:endParaRPr lang="es-CO" sz="1800">
              <a:latin typeface="Nunito Sans"/>
            </a:endParaRPr>
          </a:p>
          <a:p>
            <a:pPr marL="0" indent="0" algn="just">
              <a:buNone/>
            </a:pPr>
            <a:endParaRPr lang="es-ES" sz="1800">
              <a:latin typeface="Nunito Sans"/>
            </a:endParaRPr>
          </a:p>
          <a:p>
            <a:pPr algn="just"/>
            <a:r>
              <a:rPr lang="es-CO" sz="1800">
                <a:latin typeface="Nunito Sans"/>
              </a:rPr>
              <a:t>ANEXO TÉCNICO PROGRAMAS DE TRANSPARENCIA Y ÉTICA PÚBLICA :</a:t>
            </a:r>
          </a:p>
          <a:p>
            <a:pPr algn="just"/>
            <a:r>
              <a:rPr lang="es-CO" sz="1800">
                <a:latin typeface="Nunito Sans"/>
              </a:rPr>
              <a:t>COMPONENTE TRANSVERSAL</a:t>
            </a:r>
          </a:p>
          <a:p>
            <a:pPr algn="just"/>
            <a:r>
              <a:rPr lang="es-CO" sz="1800">
                <a:latin typeface="Nunito Sans"/>
              </a:rPr>
              <a:t>COMPONENTE TRANSVERSAL </a:t>
            </a:r>
          </a:p>
          <a:p>
            <a:pPr marL="0" indent="0">
              <a:buNone/>
            </a:pPr>
            <a:endParaRPr lang="es-CO"/>
          </a:p>
          <a:p>
            <a:pPr marL="0" indent="0">
              <a:buNone/>
            </a:pPr>
            <a:endParaRPr lang="es-CO" sz="1800">
              <a:latin typeface="Nunito Sans" panose="020B0604020202020204" charset="0"/>
            </a:endParaRPr>
          </a:p>
        </p:txBody>
      </p:sp>
    </p:spTree>
    <p:extLst>
      <p:ext uri="{BB962C8B-B14F-4D97-AF65-F5344CB8AC3E}">
        <p14:creationId xmlns:p14="http://schemas.microsoft.com/office/powerpoint/2010/main" val="3601947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C563A6-6517-4431-AF3E-F54A79AB5196}"/>
              </a:ext>
            </a:extLst>
          </p:cNvPr>
          <p:cNvSpPr>
            <a:spLocks noGrp="1"/>
          </p:cNvSpPr>
          <p:nvPr>
            <p:ph type="title"/>
          </p:nvPr>
        </p:nvSpPr>
        <p:spPr>
          <a:xfrm>
            <a:off x="376385" y="343629"/>
            <a:ext cx="10515600" cy="1054460"/>
          </a:xfrm>
        </p:spPr>
        <p:txBody>
          <a:bodyPr>
            <a:normAutofit fontScale="90000"/>
          </a:bodyPr>
          <a:lstStyle/>
          <a:p>
            <a:pPr algn="ctr"/>
            <a:r>
              <a:rPr lang="es-ES" sz="2200">
                <a:solidFill>
                  <a:srgbClr val="D23B46"/>
                </a:solidFill>
                <a:latin typeface="Nunito Sans" pitchFamily="2" charset="77"/>
                <a:ea typeface="+mn-ea"/>
                <a:cs typeface="Calibri"/>
              </a:rPr>
              <a:t>SEGUIMIENTO A LA IMPLEMENTACIÓN DEL PROGRAMA DE TRANSPARENCIA Y ÉTICA</a:t>
            </a:r>
            <a:br>
              <a:rPr lang="es-ES" sz="2200">
                <a:solidFill>
                  <a:srgbClr val="D23B46"/>
                </a:solidFill>
                <a:latin typeface="Nunito Sans" pitchFamily="2" charset="77"/>
                <a:ea typeface="+mn-ea"/>
                <a:cs typeface="Calibri"/>
              </a:rPr>
            </a:br>
            <a:r>
              <a:rPr lang="es-ES" sz="2200">
                <a:solidFill>
                  <a:srgbClr val="D23B46"/>
                </a:solidFill>
                <a:latin typeface="Nunito Sans" pitchFamily="2" charset="77"/>
                <a:ea typeface="+mn-ea"/>
                <a:cs typeface="Calibri"/>
              </a:rPr>
              <a:t>PUBLICA, CON CORTE 30 DE ABRIL 2025</a:t>
            </a:r>
            <a:br>
              <a:rPr lang="es-ES"/>
            </a:br>
            <a:br>
              <a:rPr lang="es-ES" sz="2400">
                <a:solidFill>
                  <a:srgbClr val="D23B46"/>
                </a:solidFill>
                <a:latin typeface="Nunito Sans" pitchFamily="2" charset="77"/>
                <a:cs typeface="Calibri"/>
              </a:rPr>
            </a:br>
            <a:endParaRPr lang="es-MX" sz="2400"/>
          </a:p>
        </p:txBody>
      </p:sp>
      <p:cxnSp>
        <p:nvCxnSpPr>
          <p:cNvPr id="10" name="Conector recto 9">
            <a:extLst>
              <a:ext uri="{FF2B5EF4-FFF2-40B4-BE49-F238E27FC236}">
                <a16:creationId xmlns:a16="http://schemas.microsoft.com/office/drawing/2014/main" id="{E04BBBAF-9E1F-4663-97C5-9903F6167FC8}"/>
              </a:ext>
            </a:extLst>
          </p:cNvPr>
          <p:cNvCxnSpPr>
            <a:cxnSpLocks/>
          </p:cNvCxnSpPr>
          <p:nvPr/>
        </p:nvCxnSpPr>
        <p:spPr>
          <a:xfrm>
            <a:off x="3200400" y="1062912"/>
            <a:ext cx="5855110"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sp>
        <p:nvSpPr>
          <p:cNvPr id="5" name="Marcador de contenido 4">
            <a:extLst>
              <a:ext uri="{FF2B5EF4-FFF2-40B4-BE49-F238E27FC236}">
                <a16:creationId xmlns:a16="http://schemas.microsoft.com/office/drawing/2014/main" id="{B37E570F-DDB0-48CE-8186-B9A5BD91818C}"/>
              </a:ext>
            </a:extLst>
          </p:cNvPr>
          <p:cNvSpPr>
            <a:spLocks noGrp="1"/>
          </p:cNvSpPr>
          <p:nvPr>
            <p:ph idx="1"/>
          </p:nvPr>
        </p:nvSpPr>
        <p:spPr>
          <a:xfrm>
            <a:off x="838200" y="1444269"/>
            <a:ext cx="10515600" cy="4351338"/>
          </a:xfrm>
        </p:spPr>
        <p:txBody>
          <a:bodyPr>
            <a:normAutofit/>
          </a:bodyPr>
          <a:lstStyle/>
          <a:p>
            <a:pPr marL="0" indent="0" algn="just">
              <a:buNone/>
            </a:pPr>
            <a:r>
              <a:rPr lang="es-ES" sz="1800">
                <a:latin typeface="Nunito Sans" panose="020B0604020202020204" charset="0"/>
              </a:rPr>
              <a:t>El Programa de Transparencia y Ética Pública se encuentra actualmente en proceso de formulación, conforme al ciclo representado en la siguiente gráfica:</a:t>
            </a:r>
            <a:endParaRPr lang="es-CO" sz="1800">
              <a:latin typeface="Nunito Sans" panose="020B0604020202020204" charset="0"/>
            </a:endParaRPr>
          </a:p>
        </p:txBody>
      </p:sp>
      <p:pic>
        <p:nvPicPr>
          <p:cNvPr id="3" name="Imagen 2">
            <a:extLst>
              <a:ext uri="{FF2B5EF4-FFF2-40B4-BE49-F238E27FC236}">
                <a16:creationId xmlns:a16="http://schemas.microsoft.com/office/drawing/2014/main" id="{97B7EED8-BCE1-47C4-89CA-5101866F1237}"/>
              </a:ext>
            </a:extLst>
          </p:cNvPr>
          <p:cNvPicPr>
            <a:picLocks noChangeAspect="1"/>
          </p:cNvPicPr>
          <p:nvPr/>
        </p:nvPicPr>
        <p:blipFill>
          <a:blip r:embed="rId2"/>
          <a:stretch>
            <a:fillRect/>
          </a:stretch>
        </p:blipFill>
        <p:spPr>
          <a:xfrm>
            <a:off x="2964873" y="2009190"/>
            <a:ext cx="5458691" cy="4528781"/>
          </a:xfrm>
          <a:prstGeom prst="rect">
            <a:avLst/>
          </a:prstGeom>
        </p:spPr>
      </p:pic>
    </p:spTree>
    <p:extLst>
      <p:ext uri="{BB962C8B-B14F-4D97-AF65-F5344CB8AC3E}">
        <p14:creationId xmlns:p14="http://schemas.microsoft.com/office/powerpoint/2010/main" val="1196757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C563A6-6517-4431-AF3E-F54A79AB5196}"/>
              </a:ext>
            </a:extLst>
          </p:cNvPr>
          <p:cNvSpPr>
            <a:spLocks noGrp="1"/>
          </p:cNvSpPr>
          <p:nvPr>
            <p:ph type="title"/>
          </p:nvPr>
        </p:nvSpPr>
        <p:spPr>
          <a:xfrm>
            <a:off x="561109" y="349714"/>
            <a:ext cx="10515600" cy="1054460"/>
          </a:xfrm>
        </p:spPr>
        <p:txBody>
          <a:bodyPr>
            <a:normAutofit fontScale="90000"/>
          </a:bodyPr>
          <a:lstStyle/>
          <a:p>
            <a:pPr algn="ctr"/>
            <a:r>
              <a:rPr lang="es-ES" sz="2200">
                <a:solidFill>
                  <a:srgbClr val="D23B46"/>
                </a:solidFill>
                <a:latin typeface="Nunito Sans" pitchFamily="2" charset="77"/>
                <a:ea typeface="+mn-ea"/>
                <a:cs typeface="Calibri"/>
              </a:rPr>
              <a:t>SEGUIMIENTO A LA IMPLEMENTACIÓN DEL PROGRAMA DE TRANSPARENCIA Y ÉTICA</a:t>
            </a:r>
            <a:br>
              <a:rPr lang="es-ES" sz="2200">
                <a:solidFill>
                  <a:srgbClr val="D23B46"/>
                </a:solidFill>
                <a:latin typeface="Nunito Sans" pitchFamily="2" charset="77"/>
                <a:ea typeface="+mn-ea"/>
                <a:cs typeface="Calibri"/>
              </a:rPr>
            </a:br>
            <a:r>
              <a:rPr lang="es-ES" sz="2200">
                <a:solidFill>
                  <a:srgbClr val="D23B46"/>
                </a:solidFill>
                <a:latin typeface="Nunito Sans" pitchFamily="2" charset="77"/>
                <a:ea typeface="+mn-ea"/>
                <a:cs typeface="Calibri"/>
              </a:rPr>
              <a:t>PUBLICA, CON CORTE 30 DE ABRIL 2025</a:t>
            </a:r>
            <a:br>
              <a:rPr lang="es-ES"/>
            </a:br>
            <a:endParaRPr lang="es-MX" sz="2400"/>
          </a:p>
        </p:txBody>
      </p:sp>
      <p:cxnSp>
        <p:nvCxnSpPr>
          <p:cNvPr id="10" name="Conector recto 9">
            <a:extLst>
              <a:ext uri="{FF2B5EF4-FFF2-40B4-BE49-F238E27FC236}">
                <a16:creationId xmlns:a16="http://schemas.microsoft.com/office/drawing/2014/main" id="{E04BBBAF-9E1F-4663-97C5-9903F6167FC8}"/>
              </a:ext>
            </a:extLst>
          </p:cNvPr>
          <p:cNvCxnSpPr>
            <a:cxnSpLocks/>
          </p:cNvCxnSpPr>
          <p:nvPr/>
        </p:nvCxnSpPr>
        <p:spPr>
          <a:xfrm>
            <a:off x="3200400" y="1062912"/>
            <a:ext cx="5855110"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sp>
        <p:nvSpPr>
          <p:cNvPr id="5" name="Marcador de contenido 4">
            <a:extLst>
              <a:ext uri="{FF2B5EF4-FFF2-40B4-BE49-F238E27FC236}">
                <a16:creationId xmlns:a16="http://schemas.microsoft.com/office/drawing/2014/main" id="{B37E570F-DDB0-48CE-8186-B9A5BD91818C}"/>
              </a:ext>
            </a:extLst>
          </p:cNvPr>
          <p:cNvSpPr>
            <a:spLocks noGrp="1"/>
          </p:cNvSpPr>
          <p:nvPr>
            <p:ph idx="1"/>
          </p:nvPr>
        </p:nvSpPr>
        <p:spPr>
          <a:xfrm>
            <a:off x="870155" y="1520825"/>
            <a:ext cx="10515600" cy="4351338"/>
          </a:xfrm>
        </p:spPr>
        <p:txBody>
          <a:bodyPr>
            <a:normAutofit/>
          </a:bodyPr>
          <a:lstStyle/>
          <a:p>
            <a:pPr marL="0" indent="0" algn="just">
              <a:buNone/>
            </a:pPr>
            <a:r>
              <a:rPr lang="es-ES" sz="1800">
                <a:latin typeface="Nunito Sans" panose="020B0604020202020204" charset="0"/>
              </a:rPr>
              <a:t>Se cuenta con el documento borrador del componente transversal y del componente programático el cual se encuentra en construcción, el documento contiene los componentes establecidos en el anexo técnico Programa de Transparencia y Ética Publica:</a:t>
            </a:r>
          </a:p>
          <a:p>
            <a:pPr marL="0" indent="0">
              <a:buNone/>
            </a:pPr>
            <a:endParaRPr lang="es-CO" sz="1800"/>
          </a:p>
        </p:txBody>
      </p:sp>
      <p:graphicFrame>
        <p:nvGraphicFramePr>
          <p:cNvPr id="8" name="Table 7">
            <a:extLst>
              <a:ext uri="{FF2B5EF4-FFF2-40B4-BE49-F238E27FC236}">
                <a16:creationId xmlns:a16="http://schemas.microsoft.com/office/drawing/2014/main" id="{F597C994-715B-591E-79BF-69B6720EBA79}"/>
              </a:ext>
            </a:extLst>
          </p:cNvPr>
          <p:cNvGraphicFramePr>
            <a:graphicFrameLocks noGrp="1"/>
          </p:cNvGraphicFramePr>
          <p:nvPr>
            <p:extLst>
              <p:ext uri="{D42A27DB-BD31-4B8C-83A1-F6EECF244321}">
                <p14:modId xmlns:p14="http://schemas.microsoft.com/office/powerpoint/2010/main" val="403444997"/>
              </p:ext>
            </p:extLst>
          </p:nvPr>
        </p:nvGraphicFramePr>
        <p:xfrm>
          <a:off x="3001536" y="2406804"/>
          <a:ext cx="6540876" cy="2341503"/>
        </p:xfrm>
        <a:graphic>
          <a:graphicData uri="http://schemas.openxmlformats.org/drawingml/2006/table">
            <a:tbl>
              <a:tblPr firstRow="1" firstCol="1" bandRow="1">
                <a:tableStyleId>{5C22544A-7EE6-4342-B048-85BDC9FD1C3A}</a:tableStyleId>
              </a:tblPr>
              <a:tblGrid>
                <a:gridCol w="338584">
                  <a:extLst>
                    <a:ext uri="{9D8B030D-6E8A-4147-A177-3AD203B41FA5}">
                      <a16:colId xmlns:a16="http://schemas.microsoft.com/office/drawing/2014/main" val="1718195103"/>
                    </a:ext>
                  </a:extLst>
                </a:gridCol>
                <a:gridCol w="4830076">
                  <a:extLst>
                    <a:ext uri="{9D8B030D-6E8A-4147-A177-3AD203B41FA5}">
                      <a16:colId xmlns:a16="http://schemas.microsoft.com/office/drawing/2014/main" val="2675031964"/>
                    </a:ext>
                  </a:extLst>
                </a:gridCol>
                <a:gridCol w="1372216">
                  <a:extLst>
                    <a:ext uri="{9D8B030D-6E8A-4147-A177-3AD203B41FA5}">
                      <a16:colId xmlns:a16="http://schemas.microsoft.com/office/drawing/2014/main" val="1479826050"/>
                    </a:ext>
                  </a:extLst>
                </a:gridCol>
              </a:tblGrid>
              <a:tr h="337118">
                <a:tc>
                  <a:txBody>
                    <a:bodyPr/>
                    <a:lstStyle/>
                    <a:p>
                      <a:pPr algn="ctr">
                        <a:buNone/>
                      </a:pPr>
                      <a:r>
                        <a:rPr lang="en-US" sz="1200" b="1">
                          <a:solidFill>
                            <a:srgbClr val="000000"/>
                          </a:solidFill>
                          <a:effectLst/>
                          <a:latin typeface="Nunito Sans"/>
                        </a:rPr>
                        <a:t>No.</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buNone/>
                      </a:pPr>
                      <a:r>
                        <a:rPr lang="en-US" sz="1200" b="1">
                          <a:solidFill>
                            <a:srgbClr val="000000"/>
                          </a:solidFill>
                          <a:effectLst/>
                          <a:latin typeface="Nunito Sans"/>
                        </a:rPr>
                        <a:t>Acciones componente Transversal</a:t>
                      </a:r>
                      <a:endParaRPr lang="en-US" sz="1200">
                        <a:effectLst/>
                        <a:latin typeface="Nunito Sans"/>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buNone/>
                      </a:pPr>
                      <a:r>
                        <a:rPr lang="en-US" sz="1200" b="1" err="1">
                          <a:solidFill>
                            <a:srgbClr val="000000"/>
                          </a:solidFill>
                          <a:effectLst/>
                          <a:latin typeface="Nunito Sans"/>
                        </a:rPr>
                        <a:t>Contenido</a:t>
                      </a:r>
                      <a:r>
                        <a:rPr lang="en-US" sz="1200" b="1">
                          <a:solidFill>
                            <a:srgbClr val="000000"/>
                          </a:solidFill>
                          <a:effectLst/>
                          <a:latin typeface="Nunito Sans"/>
                        </a:rPr>
                        <a:t> </a:t>
                      </a:r>
                      <a:r>
                        <a:rPr lang="en-US" sz="1200" b="1" err="1">
                          <a:solidFill>
                            <a:srgbClr val="000000"/>
                          </a:solidFill>
                          <a:effectLst/>
                          <a:latin typeface="Nunito Sans"/>
                        </a:rPr>
                        <a:t>documento</a:t>
                      </a:r>
                      <a:r>
                        <a:rPr lang="en-US" sz="1200" b="1">
                          <a:solidFill>
                            <a:srgbClr val="000000"/>
                          </a:solidFill>
                          <a:effectLst/>
                          <a:latin typeface="Nunito Sans"/>
                        </a:rPr>
                        <a:t> </a:t>
                      </a:r>
                      <a:r>
                        <a:rPr lang="en-US" sz="1200" b="1" err="1">
                          <a:solidFill>
                            <a:srgbClr val="000000"/>
                          </a:solidFill>
                          <a:effectLst/>
                          <a:latin typeface="Nunito Sans"/>
                        </a:rPr>
                        <a:t>borrador</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119851166"/>
                  </a:ext>
                </a:extLst>
              </a:tr>
              <a:tr h="199207">
                <a:tc>
                  <a:txBody>
                    <a:bodyPr/>
                    <a:lstStyle/>
                    <a:p>
                      <a:pPr>
                        <a:buNone/>
                      </a:pPr>
                      <a:r>
                        <a:rPr lang="en-US" sz="1200">
                          <a:solidFill>
                            <a:srgbClr val="000000"/>
                          </a:solidFill>
                          <a:effectLst/>
                          <a:latin typeface="Nunito Sans"/>
                        </a:rPr>
                        <a:t>1</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1200" err="1">
                          <a:solidFill>
                            <a:srgbClr val="000000"/>
                          </a:solidFill>
                          <a:effectLst/>
                          <a:latin typeface="Nunito Sans"/>
                        </a:rPr>
                        <a:t>Realizar</a:t>
                      </a:r>
                      <a:r>
                        <a:rPr lang="en-US" sz="1200">
                          <a:solidFill>
                            <a:srgbClr val="000000"/>
                          </a:solidFill>
                          <a:effectLst/>
                          <a:latin typeface="Nunito Sans"/>
                        </a:rPr>
                        <a:t> </a:t>
                      </a:r>
                      <a:r>
                        <a:rPr lang="en-US" sz="1200" err="1">
                          <a:solidFill>
                            <a:srgbClr val="000000"/>
                          </a:solidFill>
                          <a:effectLst/>
                          <a:latin typeface="Nunito Sans"/>
                        </a:rPr>
                        <a:t>una</a:t>
                      </a:r>
                      <a:r>
                        <a:rPr lang="en-US" sz="1200">
                          <a:solidFill>
                            <a:srgbClr val="000000"/>
                          </a:solidFill>
                          <a:effectLst/>
                          <a:latin typeface="Nunito Sans"/>
                        </a:rPr>
                        <a:t> </a:t>
                      </a:r>
                      <a:r>
                        <a:rPr lang="en-US" sz="1200" err="1">
                          <a:solidFill>
                            <a:srgbClr val="000000"/>
                          </a:solidFill>
                          <a:effectLst/>
                          <a:latin typeface="Nunito Sans"/>
                        </a:rPr>
                        <a:t>declaración</a:t>
                      </a:r>
                      <a:r>
                        <a:rPr lang="en-US" sz="1200">
                          <a:solidFill>
                            <a:srgbClr val="000000"/>
                          </a:solidFill>
                          <a:effectLst/>
                          <a:latin typeface="Nunito Sans"/>
                        </a:rPr>
                        <a:t>  </a:t>
                      </a:r>
                      <a:endParaRPr lang="en-US" sz="1200">
                        <a:effectLst/>
                        <a:latin typeface="Nunito Sans"/>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US" sz="1200">
                          <a:solidFill>
                            <a:srgbClr val="000000"/>
                          </a:solidFill>
                          <a:effectLst/>
                          <a:latin typeface="Nunito Sans"/>
                        </a:rPr>
                        <a:t>SI</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32098612"/>
                  </a:ext>
                </a:extLst>
              </a:tr>
              <a:tr h="199207">
                <a:tc>
                  <a:txBody>
                    <a:bodyPr/>
                    <a:lstStyle/>
                    <a:p>
                      <a:pPr>
                        <a:buNone/>
                      </a:pPr>
                      <a:r>
                        <a:rPr lang="en-US" sz="1200">
                          <a:solidFill>
                            <a:srgbClr val="000000"/>
                          </a:solidFill>
                          <a:effectLst/>
                          <a:latin typeface="Nunito Sans"/>
                        </a:rPr>
                        <a:t>2</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1200" err="1">
                          <a:solidFill>
                            <a:srgbClr val="000000"/>
                          </a:solidFill>
                          <a:effectLst/>
                          <a:latin typeface="Nunito Sans"/>
                        </a:rPr>
                        <a:t>Definir</a:t>
                      </a:r>
                      <a:r>
                        <a:rPr lang="en-US" sz="1200">
                          <a:solidFill>
                            <a:srgbClr val="000000"/>
                          </a:solidFill>
                          <a:effectLst/>
                          <a:latin typeface="Nunito Sans"/>
                        </a:rPr>
                        <a:t> </a:t>
                      </a:r>
                      <a:r>
                        <a:rPr lang="en-US" sz="1200" err="1">
                          <a:solidFill>
                            <a:srgbClr val="000000"/>
                          </a:solidFill>
                          <a:effectLst/>
                          <a:latin typeface="Nunito Sans"/>
                        </a:rPr>
                        <a:t>unos</a:t>
                      </a:r>
                      <a:r>
                        <a:rPr lang="en-US" sz="1200">
                          <a:solidFill>
                            <a:srgbClr val="000000"/>
                          </a:solidFill>
                          <a:effectLst/>
                          <a:latin typeface="Nunito Sans"/>
                        </a:rPr>
                        <a:t> </a:t>
                      </a:r>
                      <a:r>
                        <a:rPr lang="en-US" sz="1200" err="1">
                          <a:solidFill>
                            <a:srgbClr val="000000"/>
                          </a:solidFill>
                          <a:effectLst/>
                          <a:latin typeface="Nunito Sans"/>
                        </a:rPr>
                        <a:t>objetivos</a:t>
                      </a:r>
                      <a:endParaRPr lang="en-US" sz="1200">
                        <a:effectLst/>
                        <a:latin typeface="Nunito Sans"/>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US" sz="1200">
                          <a:solidFill>
                            <a:srgbClr val="000000"/>
                          </a:solidFill>
                          <a:effectLst/>
                          <a:latin typeface="Nunito Sans"/>
                        </a:rPr>
                        <a:t>SI</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4584492"/>
                  </a:ext>
                </a:extLst>
              </a:tr>
              <a:tr h="199207">
                <a:tc>
                  <a:txBody>
                    <a:bodyPr/>
                    <a:lstStyle/>
                    <a:p>
                      <a:pPr>
                        <a:buNone/>
                      </a:pPr>
                      <a:r>
                        <a:rPr lang="en-US" sz="1200">
                          <a:solidFill>
                            <a:srgbClr val="000000"/>
                          </a:solidFill>
                          <a:effectLst/>
                          <a:latin typeface="Nunito Sans"/>
                        </a:rPr>
                        <a:t>3</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1200" err="1">
                          <a:solidFill>
                            <a:srgbClr val="000000"/>
                          </a:solidFill>
                          <a:effectLst/>
                          <a:latin typeface="Nunito Sans"/>
                        </a:rPr>
                        <a:t>Determinar</a:t>
                      </a:r>
                      <a:r>
                        <a:rPr lang="en-US" sz="1200">
                          <a:solidFill>
                            <a:srgbClr val="000000"/>
                          </a:solidFill>
                          <a:effectLst/>
                          <a:latin typeface="Nunito Sans"/>
                        </a:rPr>
                        <a:t> </a:t>
                      </a:r>
                      <a:r>
                        <a:rPr lang="en-US" sz="1200" err="1">
                          <a:solidFill>
                            <a:srgbClr val="000000"/>
                          </a:solidFill>
                          <a:effectLst/>
                          <a:latin typeface="Nunito Sans"/>
                        </a:rPr>
                        <a:t>el</a:t>
                      </a:r>
                      <a:r>
                        <a:rPr lang="en-US" sz="1200">
                          <a:solidFill>
                            <a:srgbClr val="000000"/>
                          </a:solidFill>
                          <a:effectLst/>
                          <a:latin typeface="Nunito Sans"/>
                        </a:rPr>
                        <a:t> </a:t>
                      </a:r>
                      <a:r>
                        <a:rPr lang="en-US" sz="1200" err="1">
                          <a:solidFill>
                            <a:srgbClr val="000000"/>
                          </a:solidFill>
                          <a:effectLst/>
                          <a:latin typeface="Nunito Sans"/>
                        </a:rPr>
                        <a:t>alcance</a:t>
                      </a:r>
                      <a:endParaRPr lang="en-US" sz="1200">
                        <a:effectLst/>
                        <a:latin typeface="Nunito Sans"/>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US" sz="1200">
                          <a:solidFill>
                            <a:srgbClr val="000000"/>
                          </a:solidFill>
                          <a:effectLst/>
                          <a:latin typeface="Nunito Sans"/>
                        </a:rPr>
                        <a:t>SI</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27640292"/>
                  </a:ext>
                </a:extLst>
              </a:tr>
              <a:tr h="199207">
                <a:tc>
                  <a:txBody>
                    <a:bodyPr/>
                    <a:lstStyle/>
                    <a:p>
                      <a:pPr>
                        <a:buNone/>
                      </a:pPr>
                      <a:r>
                        <a:rPr lang="en-US" sz="1200">
                          <a:solidFill>
                            <a:srgbClr val="000000"/>
                          </a:solidFill>
                          <a:effectLst/>
                          <a:latin typeface="Nunito Sans"/>
                        </a:rPr>
                        <a:t>4</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1200" err="1">
                          <a:solidFill>
                            <a:srgbClr val="000000"/>
                          </a:solidFill>
                          <a:effectLst/>
                          <a:latin typeface="Nunito Sans"/>
                        </a:rPr>
                        <a:t>Planear</a:t>
                      </a:r>
                      <a:r>
                        <a:rPr lang="en-US" sz="1200">
                          <a:solidFill>
                            <a:srgbClr val="000000"/>
                          </a:solidFill>
                          <a:effectLst/>
                          <a:latin typeface="Nunito Sans"/>
                        </a:rPr>
                        <a:t> </a:t>
                      </a:r>
                      <a:r>
                        <a:rPr lang="en-US" sz="1200" err="1">
                          <a:solidFill>
                            <a:srgbClr val="000000"/>
                          </a:solidFill>
                          <a:effectLst/>
                          <a:latin typeface="Nunito Sans"/>
                        </a:rPr>
                        <a:t>estratégicamente</a:t>
                      </a:r>
                      <a:r>
                        <a:rPr lang="en-US" sz="1200">
                          <a:solidFill>
                            <a:srgbClr val="000000"/>
                          </a:solidFill>
                          <a:effectLst/>
                          <a:latin typeface="Nunito Sans"/>
                        </a:rPr>
                        <a:t> </a:t>
                      </a:r>
                      <a:r>
                        <a:rPr lang="en-US" sz="1200" err="1">
                          <a:solidFill>
                            <a:srgbClr val="000000"/>
                          </a:solidFill>
                          <a:effectLst/>
                          <a:latin typeface="Nunito Sans"/>
                        </a:rPr>
                        <a:t>su</a:t>
                      </a:r>
                      <a:r>
                        <a:rPr lang="en-US" sz="1200">
                          <a:solidFill>
                            <a:srgbClr val="000000"/>
                          </a:solidFill>
                          <a:effectLst/>
                          <a:latin typeface="Nunito Sans"/>
                        </a:rPr>
                        <a:t> </a:t>
                      </a:r>
                      <a:r>
                        <a:rPr lang="en-US" sz="1200" err="1">
                          <a:solidFill>
                            <a:srgbClr val="000000"/>
                          </a:solidFill>
                          <a:effectLst/>
                          <a:latin typeface="Nunito Sans"/>
                        </a:rPr>
                        <a:t>implementación</a:t>
                      </a:r>
                      <a:endParaRPr lang="en-US" sz="1200">
                        <a:effectLst/>
                        <a:latin typeface="Nunito Sans"/>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US" sz="1200">
                          <a:solidFill>
                            <a:srgbClr val="000000"/>
                          </a:solidFill>
                          <a:effectLst/>
                          <a:latin typeface="Nunito Sans"/>
                        </a:rPr>
                        <a:t>SI</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223715"/>
                  </a:ext>
                </a:extLst>
              </a:tr>
              <a:tr h="199207">
                <a:tc>
                  <a:txBody>
                    <a:bodyPr/>
                    <a:lstStyle/>
                    <a:p>
                      <a:pPr>
                        <a:buNone/>
                      </a:pPr>
                      <a:r>
                        <a:rPr lang="en-US" sz="1200">
                          <a:solidFill>
                            <a:srgbClr val="000000"/>
                          </a:solidFill>
                          <a:effectLst/>
                          <a:latin typeface="Nunito Sans"/>
                        </a:rPr>
                        <a:t>5</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1200" err="1">
                          <a:solidFill>
                            <a:srgbClr val="000000"/>
                          </a:solidFill>
                          <a:effectLst/>
                          <a:latin typeface="Nunito Sans"/>
                        </a:rPr>
                        <a:t>Asignar</a:t>
                      </a:r>
                      <a:r>
                        <a:rPr lang="en-US" sz="1200">
                          <a:solidFill>
                            <a:srgbClr val="000000"/>
                          </a:solidFill>
                          <a:effectLst/>
                          <a:latin typeface="Nunito Sans"/>
                        </a:rPr>
                        <a:t> la </a:t>
                      </a:r>
                      <a:r>
                        <a:rPr lang="en-US" sz="1200" err="1">
                          <a:solidFill>
                            <a:srgbClr val="000000"/>
                          </a:solidFill>
                          <a:effectLst/>
                          <a:latin typeface="Nunito Sans"/>
                        </a:rPr>
                        <a:t>administración</a:t>
                      </a:r>
                      <a:r>
                        <a:rPr lang="en-US" sz="1200">
                          <a:solidFill>
                            <a:srgbClr val="000000"/>
                          </a:solidFill>
                          <a:effectLst/>
                          <a:latin typeface="Nunito Sans"/>
                        </a:rPr>
                        <a:t>, </a:t>
                      </a:r>
                      <a:r>
                        <a:rPr lang="en-US" sz="1200" err="1">
                          <a:solidFill>
                            <a:srgbClr val="000000"/>
                          </a:solidFill>
                          <a:effectLst/>
                          <a:latin typeface="Nunito Sans"/>
                        </a:rPr>
                        <a:t>supervisión</a:t>
                      </a:r>
                      <a:r>
                        <a:rPr lang="en-US" sz="1200">
                          <a:solidFill>
                            <a:srgbClr val="000000"/>
                          </a:solidFill>
                          <a:effectLst/>
                          <a:latin typeface="Nunito Sans"/>
                        </a:rPr>
                        <a:t> y </a:t>
                      </a:r>
                      <a:r>
                        <a:rPr lang="en-US" sz="1200" err="1">
                          <a:solidFill>
                            <a:srgbClr val="000000"/>
                          </a:solidFill>
                          <a:effectLst/>
                          <a:latin typeface="Nunito Sans"/>
                        </a:rPr>
                        <a:t>monitoreo</a:t>
                      </a:r>
                      <a:r>
                        <a:rPr lang="en-US" sz="1200">
                          <a:solidFill>
                            <a:srgbClr val="000000"/>
                          </a:solidFill>
                          <a:effectLst/>
                          <a:latin typeface="Nunito Sans"/>
                        </a:rPr>
                        <a:t>.</a:t>
                      </a:r>
                      <a:endParaRPr lang="en-US" sz="1200">
                        <a:effectLst/>
                        <a:latin typeface="Nunito Sans"/>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US" sz="1200">
                          <a:solidFill>
                            <a:srgbClr val="000000"/>
                          </a:solidFill>
                          <a:effectLst/>
                          <a:latin typeface="Nunito Sans"/>
                        </a:rPr>
                        <a:t>SI</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528562"/>
                  </a:ext>
                </a:extLst>
              </a:tr>
              <a:tr h="199207">
                <a:tc>
                  <a:txBody>
                    <a:bodyPr/>
                    <a:lstStyle/>
                    <a:p>
                      <a:pPr>
                        <a:buNone/>
                      </a:pPr>
                      <a:r>
                        <a:rPr lang="en-US" sz="1200">
                          <a:solidFill>
                            <a:srgbClr val="000000"/>
                          </a:solidFill>
                          <a:effectLst/>
                          <a:latin typeface="Nunito Sans"/>
                        </a:rPr>
                        <a:t>6</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1200" err="1">
                          <a:solidFill>
                            <a:srgbClr val="000000"/>
                          </a:solidFill>
                          <a:effectLst/>
                          <a:latin typeface="Nunito Sans"/>
                        </a:rPr>
                        <a:t>Fijar</a:t>
                      </a:r>
                      <a:r>
                        <a:rPr lang="en-US" sz="1200">
                          <a:solidFill>
                            <a:srgbClr val="000000"/>
                          </a:solidFill>
                          <a:effectLst/>
                          <a:latin typeface="Nunito Sans"/>
                        </a:rPr>
                        <a:t> </a:t>
                      </a:r>
                      <a:r>
                        <a:rPr lang="en-US" sz="1200" err="1">
                          <a:solidFill>
                            <a:srgbClr val="000000"/>
                          </a:solidFill>
                          <a:effectLst/>
                          <a:latin typeface="Nunito Sans"/>
                        </a:rPr>
                        <a:t>los</a:t>
                      </a:r>
                      <a:r>
                        <a:rPr lang="en-US" sz="1200">
                          <a:solidFill>
                            <a:srgbClr val="000000"/>
                          </a:solidFill>
                          <a:effectLst/>
                          <a:latin typeface="Nunito Sans"/>
                        </a:rPr>
                        <a:t> </a:t>
                      </a:r>
                      <a:r>
                        <a:rPr lang="en-US" sz="1200" err="1">
                          <a:solidFill>
                            <a:srgbClr val="000000"/>
                          </a:solidFill>
                          <a:effectLst/>
                          <a:latin typeface="Nunito Sans"/>
                        </a:rPr>
                        <a:t>reportes</a:t>
                      </a:r>
                      <a:endParaRPr lang="en-US" sz="1200">
                        <a:effectLst/>
                        <a:latin typeface="Nunito Sans"/>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US" sz="1200">
                          <a:solidFill>
                            <a:srgbClr val="000000"/>
                          </a:solidFill>
                          <a:effectLst/>
                          <a:latin typeface="Nunito Sans"/>
                        </a:rPr>
                        <a:t>SI</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8755732"/>
                  </a:ext>
                </a:extLst>
              </a:tr>
              <a:tr h="199207">
                <a:tc>
                  <a:txBody>
                    <a:bodyPr/>
                    <a:lstStyle/>
                    <a:p>
                      <a:pPr>
                        <a:buNone/>
                      </a:pPr>
                      <a:r>
                        <a:rPr lang="en-US" sz="1200">
                          <a:solidFill>
                            <a:srgbClr val="000000"/>
                          </a:solidFill>
                          <a:effectLst/>
                          <a:latin typeface="Nunito Sans"/>
                        </a:rPr>
                        <a:t>7</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1200" err="1">
                          <a:solidFill>
                            <a:srgbClr val="000000"/>
                          </a:solidFill>
                          <a:effectLst/>
                          <a:latin typeface="Nunito Sans"/>
                        </a:rPr>
                        <a:t>Establecer</a:t>
                      </a:r>
                      <a:r>
                        <a:rPr lang="en-US" sz="1200">
                          <a:solidFill>
                            <a:srgbClr val="000000"/>
                          </a:solidFill>
                          <a:effectLst/>
                          <a:latin typeface="Nunito Sans"/>
                        </a:rPr>
                        <a:t> </a:t>
                      </a:r>
                      <a:r>
                        <a:rPr lang="en-US" sz="1200" err="1">
                          <a:solidFill>
                            <a:srgbClr val="000000"/>
                          </a:solidFill>
                          <a:effectLst/>
                          <a:latin typeface="Nunito Sans"/>
                        </a:rPr>
                        <a:t>una</a:t>
                      </a:r>
                      <a:r>
                        <a:rPr lang="en-US" sz="1200">
                          <a:solidFill>
                            <a:srgbClr val="000000"/>
                          </a:solidFill>
                          <a:effectLst/>
                          <a:latin typeface="Nunito Sans"/>
                        </a:rPr>
                        <a:t> </a:t>
                      </a:r>
                      <a:r>
                        <a:rPr lang="en-US" sz="1200" err="1">
                          <a:solidFill>
                            <a:srgbClr val="000000"/>
                          </a:solidFill>
                          <a:effectLst/>
                          <a:latin typeface="Nunito Sans"/>
                        </a:rPr>
                        <a:t>estrategia</a:t>
                      </a:r>
                      <a:r>
                        <a:rPr lang="en-US" sz="1200">
                          <a:solidFill>
                            <a:srgbClr val="000000"/>
                          </a:solidFill>
                          <a:effectLst/>
                          <a:latin typeface="Nunito Sans"/>
                        </a:rPr>
                        <a:t> de </a:t>
                      </a:r>
                      <a:r>
                        <a:rPr lang="en-US" sz="1200" err="1">
                          <a:solidFill>
                            <a:srgbClr val="000000"/>
                          </a:solidFill>
                          <a:effectLst/>
                          <a:latin typeface="Nunito Sans"/>
                        </a:rPr>
                        <a:t>formación</a:t>
                      </a:r>
                      <a:r>
                        <a:rPr lang="en-US" sz="1200">
                          <a:solidFill>
                            <a:srgbClr val="000000"/>
                          </a:solidFill>
                          <a:effectLst/>
                          <a:latin typeface="Nunito Sans"/>
                        </a:rPr>
                        <a:t>.</a:t>
                      </a:r>
                      <a:endParaRPr lang="en-US" sz="1200">
                        <a:effectLst/>
                        <a:latin typeface="Nunito Sans"/>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US" sz="1200">
                          <a:solidFill>
                            <a:srgbClr val="000000"/>
                          </a:solidFill>
                          <a:effectLst/>
                          <a:latin typeface="Nunito Sans"/>
                        </a:rPr>
                        <a:t>SI</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5272935"/>
                  </a:ext>
                </a:extLst>
              </a:tr>
              <a:tr h="199207">
                <a:tc>
                  <a:txBody>
                    <a:bodyPr/>
                    <a:lstStyle/>
                    <a:p>
                      <a:pPr>
                        <a:buNone/>
                      </a:pPr>
                      <a:r>
                        <a:rPr lang="en-US" sz="1200">
                          <a:solidFill>
                            <a:srgbClr val="000000"/>
                          </a:solidFill>
                          <a:effectLst/>
                          <a:latin typeface="Nunito Sans"/>
                        </a:rPr>
                        <a:t>8</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1200" err="1">
                          <a:solidFill>
                            <a:srgbClr val="000000"/>
                          </a:solidFill>
                          <a:effectLst/>
                          <a:latin typeface="Nunito Sans"/>
                        </a:rPr>
                        <a:t>Establecer</a:t>
                      </a:r>
                      <a:r>
                        <a:rPr lang="en-US" sz="1200">
                          <a:solidFill>
                            <a:srgbClr val="000000"/>
                          </a:solidFill>
                          <a:effectLst/>
                          <a:latin typeface="Nunito Sans"/>
                        </a:rPr>
                        <a:t> </a:t>
                      </a:r>
                      <a:r>
                        <a:rPr lang="en-US" sz="1200" err="1">
                          <a:solidFill>
                            <a:srgbClr val="000000"/>
                          </a:solidFill>
                          <a:effectLst/>
                          <a:latin typeface="Nunito Sans"/>
                        </a:rPr>
                        <a:t>una</a:t>
                      </a:r>
                      <a:r>
                        <a:rPr lang="en-US" sz="1200">
                          <a:solidFill>
                            <a:srgbClr val="000000"/>
                          </a:solidFill>
                          <a:effectLst/>
                          <a:latin typeface="Nunito Sans"/>
                        </a:rPr>
                        <a:t> </a:t>
                      </a:r>
                      <a:r>
                        <a:rPr lang="en-US" sz="1200" err="1">
                          <a:solidFill>
                            <a:srgbClr val="000000"/>
                          </a:solidFill>
                          <a:effectLst/>
                          <a:latin typeface="Nunito Sans"/>
                        </a:rPr>
                        <a:t>estrategia</a:t>
                      </a:r>
                      <a:r>
                        <a:rPr lang="en-US" sz="1200">
                          <a:solidFill>
                            <a:srgbClr val="000000"/>
                          </a:solidFill>
                          <a:effectLst/>
                          <a:latin typeface="Nunito Sans"/>
                        </a:rPr>
                        <a:t> de </a:t>
                      </a:r>
                      <a:r>
                        <a:rPr lang="en-US" sz="1200" err="1">
                          <a:solidFill>
                            <a:srgbClr val="000000"/>
                          </a:solidFill>
                          <a:effectLst/>
                          <a:latin typeface="Nunito Sans"/>
                        </a:rPr>
                        <a:t>comunicación</a:t>
                      </a:r>
                      <a:r>
                        <a:rPr lang="en-US" sz="1200">
                          <a:solidFill>
                            <a:srgbClr val="000000"/>
                          </a:solidFill>
                          <a:effectLst/>
                          <a:latin typeface="Nunito Sans"/>
                        </a:rPr>
                        <a:t>.</a:t>
                      </a:r>
                      <a:endParaRPr lang="en-US" sz="1200">
                        <a:effectLst/>
                        <a:latin typeface="Nunito Sans"/>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US" sz="1200">
                          <a:solidFill>
                            <a:srgbClr val="000000"/>
                          </a:solidFill>
                          <a:effectLst/>
                          <a:latin typeface="Nunito Sans"/>
                        </a:rPr>
                        <a:t>SI</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98970024"/>
                  </a:ext>
                </a:extLst>
              </a:tr>
              <a:tr h="199207">
                <a:tc>
                  <a:txBody>
                    <a:bodyPr/>
                    <a:lstStyle/>
                    <a:p>
                      <a:pPr>
                        <a:buNone/>
                      </a:pPr>
                      <a:r>
                        <a:rPr lang="en-US" sz="1200">
                          <a:solidFill>
                            <a:srgbClr val="000000"/>
                          </a:solidFill>
                          <a:effectLst/>
                          <a:latin typeface="Nunito Sans"/>
                        </a:rPr>
                        <a:t>9</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1200" err="1">
                          <a:solidFill>
                            <a:srgbClr val="000000"/>
                          </a:solidFill>
                          <a:effectLst/>
                          <a:latin typeface="Nunito Sans"/>
                        </a:rPr>
                        <a:t>Evaluar</a:t>
                      </a:r>
                      <a:r>
                        <a:rPr lang="en-US" sz="1200">
                          <a:solidFill>
                            <a:srgbClr val="000000"/>
                          </a:solidFill>
                          <a:effectLst/>
                          <a:latin typeface="Nunito Sans"/>
                        </a:rPr>
                        <a:t> </a:t>
                      </a:r>
                      <a:r>
                        <a:rPr lang="en-US" sz="1200" err="1">
                          <a:solidFill>
                            <a:srgbClr val="000000"/>
                          </a:solidFill>
                          <a:effectLst/>
                          <a:latin typeface="Nunito Sans"/>
                        </a:rPr>
                        <a:t>el</a:t>
                      </a:r>
                      <a:r>
                        <a:rPr lang="en-US" sz="1200">
                          <a:solidFill>
                            <a:srgbClr val="000000"/>
                          </a:solidFill>
                          <a:effectLst/>
                          <a:latin typeface="Nunito Sans"/>
                        </a:rPr>
                        <a:t> </a:t>
                      </a:r>
                      <a:r>
                        <a:rPr lang="en-US" sz="1200" err="1">
                          <a:solidFill>
                            <a:srgbClr val="000000"/>
                          </a:solidFill>
                          <a:effectLst/>
                          <a:latin typeface="Nunito Sans"/>
                        </a:rPr>
                        <a:t>Programa</a:t>
                      </a:r>
                      <a:endParaRPr lang="en-US" sz="1200">
                        <a:effectLst/>
                        <a:latin typeface="Nunito Sans"/>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US" sz="1200">
                          <a:solidFill>
                            <a:srgbClr val="000000"/>
                          </a:solidFill>
                          <a:effectLst/>
                          <a:latin typeface="Nunito Sans"/>
                        </a:rPr>
                        <a:t>SI</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6742040"/>
                  </a:ext>
                </a:extLst>
              </a:tr>
            </a:tbl>
          </a:graphicData>
        </a:graphic>
      </p:graphicFrame>
      <p:graphicFrame>
        <p:nvGraphicFramePr>
          <p:cNvPr id="11" name="Table 10">
            <a:extLst>
              <a:ext uri="{FF2B5EF4-FFF2-40B4-BE49-F238E27FC236}">
                <a16:creationId xmlns:a16="http://schemas.microsoft.com/office/drawing/2014/main" id="{32786D93-81AC-CF3D-37CD-B19DDDFFB0B1}"/>
              </a:ext>
            </a:extLst>
          </p:cNvPr>
          <p:cNvGraphicFramePr>
            <a:graphicFrameLocks noGrp="1"/>
          </p:cNvGraphicFramePr>
          <p:nvPr>
            <p:extLst>
              <p:ext uri="{D42A27DB-BD31-4B8C-83A1-F6EECF244321}">
                <p14:modId xmlns:p14="http://schemas.microsoft.com/office/powerpoint/2010/main" val="2217005152"/>
              </p:ext>
            </p:extLst>
          </p:nvPr>
        </p:nvGraphicFramePr>
        <p:xfrm>
          <a:off x="3001536" y="4980878"/>
          <a:ext cx="6542469" cy="1439740"/>
        </p:xfrm>
        <a:graphic>
          <a:graphicData uri="http://schemas.openxmlformats.org/drawingml/2006/table">
            <a:tbl>
              <a:tblPr firstRow="1" firstCol="1" bandRow="1">
                <a:tableStyleId>{5C22544A-7EE6-4342-B048-85BDC9FD1C3A}</a:tableStyleId>
              </a:tblPr>
              <a:tblGrid>
                <a:gridCol w="341820">
                  <a:extLst>
                    <a:ext uri="{9D8B030D-6E8A-4147-A177-3AD203B41FA5}">
                      <a16:colId xmlns:a16="http://schemas.microsoft.com/office/drawing/2014/main" val="112578274"/>
                    </a:ext>
                  </a:extLst>
                </a:gridCol>
                <a:gridCol w="4886959">
                  <a:extLst>
                    <a:ext uri="{9D8B030D-6E8A-4147-A177-3AD203B41FA5}">
                      <a16:colId xmlns:a16="http://schemas.microsoft.com/office/drawing/2014/main" val="985608035"/>
                    </a:ext>
                  </a:extLst>
                </a:gridCol>
                <a:gridCol w="1313690">
                  <a:extLst>
                    <a:ext uri="{9D8B030D-6E8A-4147-A177-3AD203B41FA5}">
                      <a16:colId xmlns:a16="http://schemas.microsoft.com/office/drawing/2014/main" val="4045524896"/>
                    </a:ext>
                  </a:extLst>
                </a:gridCol>
              </a:tblGrid>
              <a:tr h="400994">
                <a:tc>
                  <a:txBody>
                    <a:bodyPr/>
                    <a:lstStyle/>
                    <a:p>
                      <a:pPr algn="ctr">
                        <a:buNone/>
                      </a:pPr>
                      <a:r>
                        <a:rPr lang="en-US" sz="1200" b="1">
                          <a:solidFill>
                            <a:srgbClr val="000000"/>
                          </a:solidFill>
                          <a:effectLst/>
                          <a:latin typeface="Nunito Sans"/>
                        </a:rPr>
                        <a:t>No.</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buNone/>
                      </a:pPr>
                      <a:r>
                        <a:rPr lang="en-US" sz="1200" b="1" err="1">
                          <a:solidFill>
                            <a:srgbClr val="000000"/>
                          </a:solidFill>
                          <a:effectLst/>
                          <a:latin typeface="Nunito Sans"/>
                        </a:rPr>
                        <a:t>Componente</a:t>
                      </a:r>
                      <a:r>
                        <a:rPr lang="en-US" sz="1200" b="1">
                          <a:solidFill>
                            <a:srgbClr val="000000"/>
                          </a:solidFill>
                          <a:effectLst/>
                          <a:latin typeface="Nunito Sans"/>
                        </a:rPr>
                        <a:t> </a:t>
                      </a:r>
                      <a:r>
                        <a:rPr lang="en-US" sz="1200" b="1" err="1">
                          <a:solidFill>
                            <a:srgbClr val="000000"/>
                          </a:solidFill>
                          <a:effectLst/>
                          <a:latin typeface="Nunito Sans"/>
                        </a:rPr>
                        <a:t>Programático</a:t>
                      </a:r>
                      <a:endParaRPr lang="en-US" sz="1200">
                        <a:effectLst/>
                        <a:latin typeface="Nunito Sans"/>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buNone/>
                      </a:pPr>
                      <a:r>
                        <a:rPr lang="en-US" sz="1200" b="1" err="1">
                          <a:solidFill>
                            <a:srgbClr val="000000"/>
                          </a:solidFill>
                          <a:effectLst/>
                          <a:latin typeface="Nunito Sans"/>
                        </a:rPr>
                        <a:t>Contenido</a:t>
                      </a:r>
                      <a:r>
                        <a:rPr lang="en-US" sz="1200" b="1">
                          <a:solidFill>
                            <a:srgbClr val="000000"/>
                          </a:solidFill>
                          <a:effectLst/>
                          <a:latin typeface="Nunito Sans"/>
                        </a:rPr>
                        <a:t> </a:t>
                      </a:r>
                      <a:r>
                        <a:rPr lang="en-US" sz="1200" b="1" err="1">
                          <a:solidFill>
                            <a:srgbClr val="000000"/>
                          </a:solidFill>
                          <a:effectLst/>
                          <a:latin typeface="Nunito Sans"/>
                        </a:rPr>
                        <a:t>documento</a:t>
                      </a:r>
                      <a:r>
                        <a:rPr lang="en-US" sz="1200" b="1">
                          <a:solidFill>
                            <a:srgbClr val="000000"/>
                          </a:solidFill>
                          <a:effectLst/>
                          <a:latin typeface="Nunito Sans"/>
                        </a:rPr>
                        <a:t> </a:t>
                      </a:r>
                      <a:r>
                        <a:rPr lang="en-US" sz="1200" b="1" err="1">
                          <a:solidFill>
                            <a:srgbClr val="000000"/>
                          </a:solidFill>
                          <a:effectLst/>
                          <a:latin typeface="Nunito Sans"/>
                        </a:rPr>
                        <a:t>borrador</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14410956"/>
                  </a:ext>
                </a:extLst>
              </a:tr>
              <a:tr h="222775">
                <a:tc>
                  <a:txBody>
                    <a:bodyPr/>
                    <a:lstStyle/>
                    <a:p>
                      <a:pPr>
                        <a:buNone/>
                      </a:pPr>
                      <a:r>
                        <a:rPr lang="en-US" sz="1200" b="1">
                          <a:solidFill>
                            <a:srgbClr val="000000"/>
                          </a:solidFill>
                          <a:effectLst/>
                          <a:latin typeface="Nunito Sans"/>
                        </a:rPr>
                        <a:t>1</a:t>
                      </a:r>
                      <a:endParaRPr lang="en-US" sz="1200" b="1">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1200">
                          <a:solidFill>
                            <a:srgbClr val="000000"/>
                          </a:solidFill>
                          <a:effectLst/>
                          <a:latin typeface="Nunito Sans"/>
                        </a:rPr>
                        <a:t>Administración de </a:t>
                      </a:r>
                      <a:r>
                        <a:rPr lang="en-US" sz="1200" err="1">
                          <a:solidFill>
                            <a:srgbClr val="000000"/>
                          </a:solidFill>
                          <a:effectLst/>
                          <a:latin typeface="Nunito Sans"/>
                        </a:rPr>
                        <a:t>Riesgos</a:t>
                      </a:r>
                      <a:endParaRPr lang="en-US" sz="1200">
                        <a:effectLst/>
                        <a:latin typeface="Nunito Sans"/>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US" sz="1200">
                          <a:solidFill>
                            <a:srgbClr val="000000"/>
                          </a:solidFill>
                          <a:effectLst/>
                          <a:latin typeface="Nunito Sans"/>
                        </a:rPr>
                        <a:t>En </a:t>
                      </a:r>
                      <a:r>
                        <a:rPr lang="en-US" sz="1200" err="1">
                          <a:solidFill>
                            <a:srgbClr val="000000"/>
                          </a:solidFill>
                          <a:effectLst/>
                          <a:latin typeface="Nunito Sans"/>
                        </a:rPr>
                        <a:t>construcción</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638760"/>
                  </a:ext>
                </a:extLst>
              </a:tr>
              <a:tr h="222775">
                <a:tc>
                  <a:txBody>
                    <a:bodyPr/>
                    <a:lstStyle/>
                    <a:p>
                      <a:pPr>
                        <a:buNone/>
                      </a:pPr>
                      <a:r>
                        <a:rPr lang="en-US" sz="1200" b="1">
                          <a:solidFill>
                            <a:srgbClr val="000000"/>
                          </a:solidFill>
                          <a:effectLst/>
                          <a:latin typeface="Nunito Sans"/>
                        </a:rPr>
                        <a:t>2</a:t>
                      </a:r>
                      <a:endParaRPr lang="en-US" sz="1200" b="1">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1200">
                          <a:solidFill>
                            <a:srgbClr val="000000"/>
                          </a:solidFill>
                          <a:effectLst/>
                          <a:latin typeface="Nunito Sans"/>
                        </a:rPr>
                        <a:t>Redes y </a:t>
                      </a:r>
                      <a:r>
                        <a:rPr lang="en-US" sz="1200" err="1">
                          <a:solidFill>
                            <a:srgbClr val="000000"/>
                          </a:solidFill>
                          <a:effectLst/>
                          <a:latin typeface="Nunito Sans"/>
                        </a:rPr>
                        <a:t>Articulación</a:t>
                      </a:r>
                      <a:endParaRPr lang="en-US" sz="1200">
                        <a:effectLst/>
                        <a:latin typeface="Nunito Sans"/>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US" sz="1200">
                          <a:solidFill>
                            <a:srgbClr val="000000"/>
                          </a:solidFill>
                          <a:effectLst/>
                          <a:latin typeface="Nunito Sans"/>
                        </a:rPr>
                        <a:t>En </a:t>
                      </a:r>
                      <a:r>
                        <a:rPr lang="en-US" sz="1200" err="1">
                          <a:solidFill>
                            <a:srgbClr val="000000"/>
                          </a:solidFill>
                          <a:effectLst/>
                          <a:latin typeface="Nunito Sans"/>
                        </a:rPr>
                        <a:t>construcción</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7035065"/>
                  </a:ext>
                </a:extLst>
              </a:tr>
              <a:tr h="222775">
                <a:tc>
                  <a:txBody>
                    <a:bodyPr/>
                    <a:lstStyle/>
                    <a:p>
                      <a:pPr>
                        <a:buNone/>
                      </a:pPr>
                      <a:r>
                        <a:rPr lang="en-US" sz="1200" b="1">
                          <a:solidFill>
                            <a:srgbClr val="000000"/>
                          </a:solidFill>
                          <a:effectLst/>
                          <a:latin typeface="Nunito Sans"/>
                        </a:rPr>
                        <a:t>3</a:t>
                      </a:r>
                      <a:endParaRPr lang="en-US" sz="1200" b="1">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1200" err="1">
                          <a:solidFill>
                            <a:srgbClr val="000000"/>
                          </a:solidFill>
                          <a:effectLst/>
                          <a:latin typeface="Nunito Sans"/>
                        </a:rPr>
                        <a:t>Modelo</a:t>
                      </a:r>
                      <a:r>
                        <a:rPr lang="en-US" sz="1200">
                          <a:solidFill>
                            <a:srgbClr val="000000"/>
                          </a:solidFill>
                          <a:effectLst/>
                          <a:latin typeface="Nunito Sans"/>
                        </a:rPr>
                        <a:t> Estado </a:t>
                      </a:r>
                      <a:r>
                        <a:rPr lang="en-US" sz="1200" err="1">
                          <a:solidFill>
                            <a:srgbClr val="000000"/>
                          </a:solidFill>
                          <a:effectLst/>
                          <a:latin typeface="Nunito Sans"/>
                        </a:rPr>
                        <a:t>abierto</a:t>
                      </a:r>
                      <a:r>
                        <a:rPr lang="en-US" sz="1200">
                          <a:solidFill>
                            <a:srgbClr val="000000"/>
                          </a:solidFill>
                          <a:effectLst/>
                          <a:latin typeface="Nunito Sans"/>
                        </a:rPr>
                        <a:t> </a:t>
                      </a:r>
                      <a:endParaRPr lang="en-US" sz="1200">
                        <a:effectLst/>
                        <a:latin typeface="Nunito Sans"/>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US" sz="1200">
                          <a:solidFill>
                            <a:srgbClr val="000000"/>
                          </a:solidFill>
                          <a:effectLst/>
                          <a:latin typeface="Nunito Sans"/>
                        </a:rPr>
                        <a:t>En </a:t>
                      </a:r>
                      <a:r>
                        <a:rPr lang="en-US" sz="1200" err="1">
                          <a:solidFill>
                            <a:srgbClr val="000000"/>
                          </a:solidFill>
                          <a:effectLst/>
                          <a:latin typeface="Nunito Sans"/>
                        </a:rPr>
                        <a:t>construcción</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78337972"/>
                  </a:ext>
                </a:extLst>
              </a:tr>
              <a:tr h="222775">
                <a:tc>
                  <a:txBody>
                    <a:bodyPr/>
                    <a:lstStyle/>
                    <a:p>
                      <a:pPr>
                        <a:buNone/>
                      </a:pPr>
                      <a:r>
                        <a:rPr lang="en-US" sz="1200" b="1">
                          <a:solidFill>
                            <a:srgbClr val="000000"/>
                          </a:solidFill>
                          <a:effectLst/>
                          <a:latin typeface="Nunito Sans"/>
                        </a:rPr>
                        <a:t>4</a:t>
                      </a:r>
                      <a:endParaRPr lang="en-US" sz="1200" b="1">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buNone/>
                      </a:pPr>
                      <a:r>
                        <a:rPr lang="en-US" sz="1200" err="1">
                          <a:solidFill>
                            <a:srgbClr val="000000"/>
                          </a:solidFill>
                          <a:effectLst/>
                          <a:latin typeface="Nunito Sans"/>
                        </a:rPr>
                        <a:t>Iniciativas</a:t>
                      </a:r>
                      <a:r>
                        <a:rPr lang="en-US" sz="1200">
                          <a:solidFill>
                            <a:srgbClr val="000000"/>
                          </a:solidFill>
                          <a:effectLst/>
                          <a:latin typeface="Nunito Sans"/>
                        </a:rPr>
                        <a:t> </a:t>
                      </a:r>
                      <a:r>
                        <a:rPr lang="en-US" sz="1200" err="1">
                          <a:solidFill>
                            <a:srgbClr val="000000"/>
                          </a:solidFill>
                          <a:effectLst/>
                          <a:latin typeface="Nunito Sans"/>
                        </a:rPr>
                        <a:t>Adicionales</a:t>
                      </a:r>
                      <a:endParaRPr lang="en-US" sz="1200">
                        <a:effectLst/>
                        <a:latin typeface="Nunito Sans"/>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buNone/>
                      </a:pPr>
                      <a:r>
                        <a:rPr lang="en-US" sz="1200">
                          <a:solidFill>
                            <a:srgbClr val="000000"/>
                          </a:solidFill>
                          <a:effectLst/>
                          <a:latin typeface="Nunito Sans"/>
                        </a:rPr>
                        <a:t>En </a:t>
                      </a:r>
                      <a:r>
                        <a:rPr lang="en-US" sz="1200" err="1">
                          <a:solidFill>
                            <a:srgbClr val="000000"/>
                          </a:solidFill>
                          <a:effectLst/>
                          <a:latin typeface="Nunito Sans"/>
                        </a:rPr>
                        <a:t>construcción</a:t>
                      </a:r>
                      <a:endParaRPr lang="en-US" sz="1200">
                        <a:effectLst/>
                        <a:latin typeface="Nunito Sans"/>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7953466"/>
                  </a:ext>
                </a:extLst>
              </a:tr>
            </a:tbl>
          </a:graphicData>
        </a:graphic>
      </p:graphicFrame>
    </p:spTree>
    <p:extLst>
      <p:ext uri="{BB962C8B-B14F-4D97-AF65-F5344CB8AC3E}">
        <p14:creationId xmlns:p14="http://schemas.microsoft.com/office/powerpoint/2010/main" val="1558286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ector recto 9">
            <a:extLst>
              <a:ext uri="{FF2B5EF4-FFF2-40B4-BE49-F238E27FC236}">
                <a16:creationId xmlns:a16="http://schemas.microsoft.com/office/drawing/2014/main" id="{E04BBBAF-9E1F-4663-97C5-9903F6167FC8}"/>
              </a:ext>
            </a:extLst>
          </p:cNvPr>
          <p:cNvCxnSpPr>
            <a:cxnSpLocks/>
          </p:cNvCxnSpPr>
          <p:nvPr/>
        </p:nvCxnSpPr>
        <p:spPr>
          <a:xfrm>
            <a:off x="3200400" y="1062912"/>
            <a:ext cx="5855110"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sp>
        <p:nvSpPr>
          <p:cNvPr id="5" name="Título 1">
            <a:extLst>
              <a:ext uri="{FF2B5EF4-FFF2-40B4-BE49-F238E27FC236}">
                <a16:creationId xmlns:a16="http://schemas.microsoft.com/office/drawing/2014/main" id="{01848931-7997-454E-A173-C2C18A0C56C7}"/>
              </a:ext>
            </a:extLst>
          </p:cNvPr>
          <p:cNvSpPr txBox="1">
            <a:spLocks/>
          </p:cNvSpPr>
          <p:nvPr/>
        </p:nvSpPr>
        <p:spPr>
          <a:xfrm>
            <a:off x="491837" y="294296"/>
            <a:ext cx="10515600" cy="10544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200">
                <a:solidFill>
                  <a:srgbClr val="D23B46"/>
                </a:solidFill>
                <a:latin typeface="Nunito Sans" pitchFamily="2" charset="77"/>
                <a:ea typeface="+mn-ea"/>
                <a:cs typeface="Calibri"/>
              </a:rPr>
              <a:t>CRONOGRAMA FORMULACIÓN DEL PROGRAMA DE TRANSPARENCIA Y ÉTICA</a:t>
            </a:r>
            <a:br>
              <a:rPr lang="es-ES" sz="2200">
                <a:solidFill>
                  <a:srgbClr val="D23B46"/>
                </a:solidFill>
                <a:latin typeface="Nunito Sans" pitchFamily="2" charset="77"/>
                <a:ea typeface="+mn-ea"/>
                <a:cs typeface="Calibri"/>
              </a:rPr>
            </a:br>
            <a:r>
              <a:rPr lang="es-ES" sz="2200">
                <a:solidFill>
                  <a:srgbClr val="D23B46"/>
                </a:solidFill>
                <a:latin typeface="Nunito Sans" pitchFamily="2" charset="77"/>
                <a:ea typeface="+mn-ea"/>
                <a:cs typeface="Calibri"/>
              </a:rPr>
              <a:t>PUBLICA</a:t>
            </a:r>
            <a:br>
              <a:rPr lang="es-ES"/>
            </a:br>
            <a:endParaRPr lang="es-MX" sz="2400"/>
          </a:p>
        </p:txBody>
      </p:sp>
      <p:graphicFrame>
        <p:nvGraphicFramePr>
          <p:cNvPr id="9" name="Table 8">
            <a:extLst>
              <a:ext uri="{FF2B5EF4-FFF2-40B4-BE49-F238E27FC236}">
                <a16:creationId xmlns:a16="http://schemas.microsoft.com/office/drawing/2014/main" id="{F22FC723-A6BD-ADE2-E47C-2ADFCEDB4EEE}"/>
              </a:ext>
            </a:extLst>
          </p:cNvPr>
          <p:cNvGraphicFramePr>
            <a:graphicFrameLocks noGrp="1"/>
          </p:cNvGraphicFramePr>
          <p:nvPr>
            <p:extLst>
              <p:ext uri="{D42A27DB-BD31-4B8C-83A1-F6EECF244321}">
                <p14:modId xmlns:p14="http://schemas.microsoft.com/office/powerpoint/2010/main" val="2300880025"/>
              </p:ext>
            </p:extLst>
          </p:nvPr>
        </p:nvGraphicFramePr>
        <p:xfrm>
          <a:off x="894026" y="1177189"/>
          <a:ext cx="10027611" cy="5297427"/>
        </p:xfrm>
        <a:graphic>
          <a:graphicData uri="http://schemas.openxmlformats.org/drawingml/2006/table">
            <a:tbl>
              <a:tblPr bandRow="1">
                <a:tableStyleId>{5940675A-B579-460E-94D1-54222C63F5DA}</a:tableStyleId>
              </a:tblPr>
              <a:tblGrid>
                <a:gridCol w="6947884">
                  <a:extLst>
                    <a:ext uri="{9D8B030D-6E8A-4147-A177-3AD203B41FA5}">
                      <a16:colId xmlns:a16="http://schemas.microsoft.com/office/drawing/2014/main" val="4251387876"/>
                    </a:ext>
                  </a:extLst>
                </a:gridCol>
                <a:gridCol w="1157977">
                  <a:extLst>
                    <a:ext uri="{9D8B030D-6E8A-4147-A177-3AD203B41FA5}">
                      <a16:colId xmlns:a16="http://schemas.microsoft.com/office/drawing/2014/main" val="178456009"/>
                    </a:ext>
                  </a:extLst>
                </a:gridCol>
                <a:gridCol w="960875">
                  <a:extLst>
                    <a:ext uri="{9D8B030D-6E8A-4147-A177-3AD203B41FA5}">
                      <a16:colId xmlns:a16="http://schemas.microsoft.com/office/drawing/2014/main" val="4154468104"/>
                    </a:ext>
                  </a:extLst>
                </a:gridCol>
                <a:gridCol w="960875">
                  <a:extLst>
                    <a:ext uri="{9D8B030D-6E8A-4147-A177-3AD203B41FA5}">
                      <a16:colId xmlns:a16="http://schemas.microsoft.com/office/drawing/2014/main" val="1662373651"/>
                    </a:ext>
                  </a:extLst>
                </a:gridCol>
              </a:tblGrid>
              <a:tr h="206669">
                <a:tc>
                  <a:txBody>
                    <a:bodyPr/>
                    <a:lstStyle/>
                    <a:p>
                      <a:pPr lvl="0" algn="ctr">
                        <a:buNone/>
                      </a:pPr>
                      <a:r>
                        <a:rPr lang="en-US" sz="1000" b="1" i="0" u="none" strike="noStrike" noProof="0">
                          <a:solidFill>
                            <a:schemeClr val="tx1"/>
                          </a:solidFill>
                          <a:effectLst/>
                          <a:latin typeface="Nunito Sans"/>
                        </a:rPr>
                        <a:t>FORMULACION PROGRAMA DE TRANSPARENCIA Y ETICA PUBLICA</a:t>
                      </a:r>
                      <a:endParaRPr lang="en-US" b="1">
                        <a:solidFill>
                          <a:schemeClr val="tx1"/>
                        </a:solidFill>
                        <a:latin typeface="Nunito Sans"/>
                      </a:endParaRPr>
                    </a:p>
                  </a:txBody>
                  <a:tcPr marL="0" marR="0" marT="0" marB="0" anchor="ctr">
                    <a:solidFill>
                      <a:schemeClr val="bg1">
                        <a:lumMod val="85000"/>
                      </a:schemeClr>
                    </a:solidFill>
                  </a:tcPr>
                </a:tc>
                <a:tc>
                  <a:txBody>
                    <a:bodyPr/>
                    <a:lstStyle/>
                    <a:p>
                      <a:pPr algn="ctr">
                        <a:buNone/>
                      </a:pPr>
                      <a:r>
                        <a:rPr lang="en-US" sz="1000" b="1">
                          <a:solidFill>
                            <a:schemeClr val="tx1"/>
                          </a:solidFill>
                          <a:effectLst/>
                          <a:latin typeface="Nunito Sans"/>
                        </a:rPr>
                        <a:t>PROGRESO</a:t>
                      </a:r>
                    </a:p>
                  </a:txBody>
                  <a:tcPr marL="0" marR="0" marT="0" marB="0" anchor="ctr">
                    <a:solidFill>
                      <a:schemeClr val="bg1">
                        <a:lumMod val="85000"/>
                      </a:schemeClr>
                    </a:solidFill>
                  </a:tcPr>
                </a:tc>
                <a:tc>
                  <a:txBody>
                    <a:bodyPr/>
                    <a:lstStyle/>
                    <a:p>
                      <a:pPr algn="ctr">
                        <a:buNone/>
                      </a:pPr>
                      <a:r>
                        <a:rPr lang="en-US" sz="1000" b="1">
                          <a:solidFill>
                            <a:schemeClr val="tx1"/>
                          </a:solidFill>
                          <a:effectLst/>
                          <a:latin typeface="Nunito Sans"/>
                        </a:rPr>
                        <a:t>INICIO</a:t>
                      </a:r>
                    </a:p>
                  </a:txBody>
                  <a:tcPr marL="0" marR="0" marT="0" marB="0" anchor="ctr">
                    <a:solidFill>
                      <a:schemeClr val="bg1">
                        <a:lumMod val="85000"/>
                      </a:schemeClr>
                    </a:solidFill>
                  </a:tcPr>
                </a:tc>
                <a:tc>
                  <a:txBody>
                    <a:bodyPr/>
                    <a:lstStyle/>
                    <a:p>
                      <a:pPr algn="ctr">
                        <a:buNone/>
                      </a:pPr>
                      <a:r>
                        <a:rPr lang="en-US" sz="1000" b="1">
                          <a:solidFill>
                            <a:schemeClr val="tx1"/>
                          </a:solidFill>
                          <a:effectLst/>
                          <a:latin typeface="Nunito Sans"/>
                        </a:rPr>
                        <a:t>FIN</a:t>
                      </a:r>
                    </a:p>
                  </a:txBody>
                  <a:tcPr marL="0" marR="0" marT="0" marB="0" anchor="ctr">
                    <a:solidFill>
                      <a:schemeClr val="bg1">
                        <a:lumMod val="85000"/>
                      </a:schemeClr>
                    </a:solidFill>
                  </a:tcPr>
                </a:tc>
                <a:extLst>
                  <a:ext uri="{0D108BD9-81ED-4DB2-BD59-A6C34878D82A}">
                    <a16:rowId xmlns:a16="http://schemas.microsoft.com/office/drawing/2014/main" val="2256851623"/>
                  </a:ext>
                </a:extLst>
              </a:tr>
              <a:tr h="213359">
                <a:tc>
                  <a:txBody>
                    <a:bodyPr/>
                    <a:lstStyle/>
                    <a:p>
                      <a:pPr algn="just">
                        <a:buNone/>
                      </a:pPr>
                      <a:r>
                        <a:rPr lang="en-US" sz="1000">
                          <a:solidFill>
                            <a:schemeClr val="tx1"/>
                          </a:solidFill>
                          <a:effectLst/>
                          <a:latin typeface="Nunito Sans"/>
                        </a:rPr>
                        <a:t>1. Primera </a:t>
                      </a:r>
                      <a:r>
                        <a:rPr lang="en-US" sz="1000" err="1">
                          <a:solidFill>
                            <a:schemeClr val="tx1"/>
                          </a:solidFill>
                          <a:effectLst/>
                          <a:latin typeface="Nunito Sans"/>
                        </a:rPr>
                        <a:t>reunión</a:t>
                      </a:r>
                      <a:r>
                        <a:rPr lang="en-US" sz="1000">
                          <a:solidFill>
                            <a:schemeClr val="tx1"/>
                          </a:solidFill>
                          <a:effectLst/>
                          <a:latin typeface="Nunito Sans"/>
                        </a:rPr>
                        <a:t> interna de </a:t>
                      </a:r>
                      <a:r>
                        <a:rPr lang="en-US" sz="1000" err="1">
                          <a:solidFill>
                            <a:schemeClr val="tx1"/>
                          </a:solidFill>
                          <a:effectLst/>
                          <a:latin typeface="Nunito Sans"/>
                        </a:rPr>
                        <a:t>equipo</a:t>
                      </a:r>
                      <a:r>
                        <a:rPr lang="en-US" sz="1000">
                          <a:solidFill>
                            <a:schemeClr val="tx1"/>
                          </a:solidFill>
                          <a:effectLst/>
                          <a:latin typeface="Nunito Sans"/>
                        </a:rPr>
                        <a:t> Grupo de Planes y Proyectos para </a:t>
                      </a:r>
                      <a:r>
                        <a:rPr lang="en-US" sz="1000" err="1">
                          <a:solidFill>
                            <a:schemeClr val="tx1"/>
                          </a:solidFill>
                          <a:effectLst/>
                          <a:latin typeface="Nunito Sans"/>
                        </a:rPr>
                        <a:t>retroalimentación</a:t>
                      </a:r>
                      <a:r>
                        <a:rPr lang="en-US" sz="1000">
                          <a:solidFill>
                            <a:schemeClr val="tx1"/>
                          </a:solidFill>
                          <a:effectLst/>
                          <a:latin typeface="Nunito Sans"/>
                        </a:rPr>
                        <a:t> de la </a:t>
                      </a:r>
                      <a:r>
                        <a:rPr lang="en-US" sz="1000" err="1">
                          <a:solidFill>
                            <a:schemeClr val="tx1"/>
                          </a:solidFill>
                          <a:effectLst/>
                          <a:latin typeface="Nunito Sans"/>
                        </a:rPr>
                        <a:t>propuesta</a:t>
                      </a:r>
                      <a:r>
                        <a:rPr lang="en-US" sz="1000">
                          <a:solidFill>
                            <a:schemeClr val="tx1"/>
                          </a:solidFill>
                          <a:effectLst/>
                          <a:latin typeface="Nunito Sans"/>
                        </a:rPr>
                        <a:t> y </a:t>
                      </a:r>
                      <a:r>
                        <a:rPr lang="en-US" sz="1000" err="1">
                          <a:solidFill>
                            <a:schemeClr val="tx1"/>
                          </a:solidFill>
                          <a:effectLst/>
                          <a:latin typeface="Nunito Sans"/>
                        </a:rPr>
                        <a:t>metodología</a:t>
                      </a:r>
                      <a:r>
                        <a:rPr lang="en-US" sz="1000">
                          <a:solidFill>
                            <a:schemeClr val="tx1"/>
                          </a:solidFill>
                          <a:effectLst/>
                          <a:latin typeface="Nunito Sans"/>
                        </a:rPr>
                        <a:t> </a:t>
                      </a:r>
                    </a:p>
                  </a:txBody>
                  <a:tcPr marL="0" marR="0" marT="0" marB="0" anchor="ctr"/>
                </a:tc>
                <a:tc>
                  <a:txBody>
                    <a:bodyPr/>
                    <a:lstStyle/>
                    <a:p>
                      <a:pPr algn="ctr">
                        <a:buNone/>
                      </a:pPr>
                      <a:r>
                        <a:rPr lang="en-US" sz="1000">
                          <a:solidFill>
                            <a:schemeClr val="tx1"/>
                          </a:solidFill>
                          <a:effectLst/>
                          <a:latin typeface="Nunito Sans"/>
                        </a:rPr>
                        <a:t>100%</a:t>
                      </a:r>
                    </a:p>
                  </a:txBody>
                  <a:tcPr marL="0" marR="0" marT="0" marB="0" anchor="ctr"/>
                </a:tc>
                <a:tc>
                  <a:txBody>
                    <a:bodyPr/>
                    <a:lstStyle/>
                    <a:p>
                      <a:pPr algn="ctr">
                        <a:buNone/>
                      </a:pPr>
                      <a:r>
                        <a:rPr lang="en-US" sz="1000">
                          <a:solidFill>
                            <a:schemeClr val="tx1"/>
                          </a:solidFill>
                          <a:effectLst/>
                          <a:latin typeface="Nunito Sans"/>
                        </a:rPr>
                        <a:t>1-3-25</a:t>
                      </a:r>
                    </a:p>
                  </a:txBody>
                  <a:tcPr marL="0" marR="0" marT="0" marB="0" anchor="ctr"/>
                </a:tc>
                <a:tc>
                  <a:txBody>
                    <a:bodyPr/>
                    <a:lstStyle/>
                    <a:p>
                      <a:pPr algn="ctr">
                        <a:buNone/>
                      </a:pPr>
                      <a:r>
                        <a:rPr lang="en-US" sz="1000">
                          <a:solidFill>
                            <a:schemeClr val="tx1"/>
                          </a:solidFill>
                          <a:effectLst/>
                          <a:latin typeface="Nunito Sans"/>
                        </a:rPr>
                        <a:t>4-5-25</a:t>
                      </a:r>
                    </a:p>
                  </a:txBody>
                  <a:tcPr marL="0" marR="0" marT="0" marB="0" anchor="ctr"/>
                </a:tc>
                <a:extLst>
                  <a:ext uri="{0D108BD9-81ED-4DB2-BD59-A6C34878D82A}">
                    <a16:rowId xmlns:a16="http://schemas.microsoft.com/office/drawing/2014/main" val="1348212229"/>
                  </a:ext>
                </a:extLst>
              </a:tr>
              <a:tr h="196335">
                <a:tc>
                  <a:txBody>
                    <a:bodyPr/>
                    <a:lstStyle/>
                    <a:p>
                      <a:pPr algn="just">
                        <a:buNone/>
                      </a:pPr>
                      <a:r>
                        <a:rPr lang="en-US" sz="1000">
                          <a:solidFill>
                            <a:schemeClr val="tx1"/>
                          </a:solidFill>
                          <a:effectLst/>
                          <a:latin typeface="Nunito Sans"/>
                        </a:rPr>
                        <a:t>2. </a:t>
                      </a:r>
                      <a:r>
                        <a:rPr lang="en-US" sz="1000" err="1">
                          <a:solidFill>
                            <a:schemeClr val="tx1"/>
                          </a:solidFill>
                          <a:effectLst/>
                          <a:latin typeface="Nunito Sans"/>
                        </a:rPr>
                        <a:t>Elaboración</a:t>
                      </a:r>
                      <a:r>
                        <a:rPr lang="en-US" sz="1000">
                          <a:solidFill>
                            <a:schemeClr val="tx1"/>
                          </a:solidFill>
                          <a:effectLst/>
                          <a:latin typeface="Nunito Sans"/>
                        </a:rPr>
                        <a:t> </a:t>
                      </a:r>
                      <a:r>
                        <a:rPr lang="en-US" sz="1000" err="1">
                          <a:solidFill>
                            <a:schemeClr val="tx1"/>
                          </a:solidFill>
                          <a:effectLst/>
                          <a:latin typeface="Nunito Sans"/>
                        </a:rPr>
                        <a:t>borrador</a:t>
                      </a:r>
                      <a:r>
                        <a:rPr lang="en-US" sz="1000">
                          <a:solidFill>
                            <a:schemeClr val="tx1"/>
                          </a:solidFill>
                          <a:effectLst/>
                          <a:latin typeface="Nunito Sans"/>
                        </a:rPr>
                        <a:t> </a:t>
                      </a:r>
                      <a:r>
                        <a:rPr lang="en-US" sz="1000" err="1">
                          <a:solidFill>
                            <a:schemeClr val="tx1"/>
                          </a:solidFill>
                          <a:effectLst/>
                          <a:latin typeface="Nunito Sans"/>
                        </a:rPr>
                        <a:t>documento</a:t>
                      </a:r>
                      <a:r>
                        <a:rPr lang="en-US" sz="1000">
                          <a:solidFill>
                            <a:schemeClr val="tx1"/>
                          </a:solidFill>
                          <a:effectLst/>
                          <a:latin typeface="Nunito Sans"/>
                        </a:rPr>
                        <a:t> conceptual y </a:t>
                      </a:r>
                      <a:r>
                        <a:rPr lang="en-US" sz="1000" err="1">
                          <a:solidFill>
                            <a:schemeClr val="tx1"/>
                          </a:solidFill>
                          <a:effectLst/>
                          <a:latin typeface="Nunito Sans"/>
                        </a:rPr>
                        <a:t>componente</a:t>
                      </a:r>
                      <a:r>
                        <a:rPr lang="en-US" sz="1000">
                          <a:solidFill>
                            <a:schemeClr val="tx1"/>
                          </a:solidFill>
                          <a:effectLst/>
                          <a:latin typeface="Nunito Sans"/>
                        </a:rPr>
                        <a:t> </a:t>
                      </a:r>
                      <a:r>
                        <a:rPr lang="en-US" sz="1000" err="1">
                          <a:solidFill>
                            <a:schemeClr val="tx1"/>
                          </a:solidFill>
                          <a:effectLst/>
                          <a:latin typeface="Nunito Sans"/>
                        </a:rPr>
                        <a:t>programático</a:t>
                      </a:r>
                      <a:endParaRPr lang="en-US" sz="1000">
                        <a:solidFill>
                          <a:schemeClr val="tx1"/>
                        </a:solidFill>
                        <a:effectLst/>
                        <a:latin typeface="Nunito Sans"/>
                      </a:endParaRPr>
                    </a:p>
                  </a:txBody>
                  <a:tcPr marL="0" marR="0" marT="0" marB="0" anchor="ctr"/>
                </a:tc>
                <a:tc>
                  <a:txBody>
                    <a:bodyPr/>
                    <a:lstStyle/>
                    <a:p>
                      <a:pPr algn="ctr">
                        <a:buNone/>
                      </a:pPr>
                      <a:r>
                        <a:rPr lang="en-US" sz="1000">
                          <a:solidFill>
                            <a:schemeClr val="tx1"/>
                          </a:solidFill>
                          <a:effectLst/>
                          <a:latin typeface="Nunito Sans"/>
                        </a:rPr>
                        <a:t>5%</a:t>
                      </a:r>
                    </a:p>
                  </a:txBody>
                  <a:tcPr marL="0" marR="0" marT="0" marB="0" anchor="ctr"/>
                </a:tc>
                <a:tc>
                  <a:txBody>
                    <a:bodyPr/>
                    <a:lstStyle/>
                    <a:p>
                      <a:pPr algn="ctr">
                        <a:buNone/>
                      </a:pPr>
                      <a:r>
                        <a:rPr lang="en-US" sz="1000">
                          <a:solidFill>
                            <a:schemeClr val="tx1"/>
                          </a:solidFill>
                          <a:effectLst/>
                          <a:latin typeface="Nunito Sans"/>
                        </a:rPr>
                        <a:t>5-3-25</a:t>
                      </a:r>
                    </a:p>
                  </a:txBody>
                  <a:tcPr marL="0" marR="0" marT="0" marB="0" anchor="ctr"/>
                </a:tc>
                <a:tc>
                  <a:txBody>
                    <a:bodyPr/>
                    <a:lstStyle/>
                    <a:p>
                      <a:pPr algn="ctr">
                        <a:buNone/>
                      </a:pPr>
                      <a:r>
                        <a:rPr lang="en-US" sz="1000">
                          <a:solidFill>
                            <a:schemeClr val="tx1"/>
                          </a:solidFill>
                          <a:effectLst/>
                          <a:latin typeface="Nunito Sans"/>
                        </a:rPr>
                        <a:t>4-4-25</a:t>
                      </a:r>
                    </a:p>
                  </a:txBody>
                  <a:tcPr marL="0" marR="0" marT="0" marB="0" anchor="ctr"/>
                </a:tc>
                <a:extLst>
                  <a:ext uri="{0D108BD9-81ED-4DB2-BD59-A6C34878D82A}">
                    <a16:rowId xmlns:a16="http://schemas.microsoft.com/office/drawing/2014/main" val="2079428521"/>
                  </a:ext>
                </a:extLst>
              </a:tr>
              <a:tr h="268671">
                <a:tc>
                  <a:txBody>
                    <a:bodyPr/>
                    <a:lstStyle/>
                    <a:p>
                      <a:pPr algn="just">
                        <a:buNone/>
                      </a:pPr>
                      <a:r>
                        <a:rPr lang="en-US" sz="1000">
                          <a:solidFill>
                            <a:schemeClr val="tx1"/>
                          </a:solidFill>
                          <a:effectLst/>
                          <a:latin typeface="Nunito Sans"/>
                        </a:rPr>
                        <a:t>3. </a:t>
                      </a:r>
                      <a:r>
                        <a:rPr lang="en-US" sz="1000" err="1">
                          <a:solidFill>
                            <a:schemeClr val="tx1"/>
                          </a:solidFill>
                          <a:effectLst/>
                          <a:latin typeface="Nunito Sans"/>
                        </a:rPr>
                        <a:t>Revisión</a:t>
                      </a:r>
                      <a:r>
                        <a:rPr lang="en-US" sz="1000">
                          <a:solidFill>
                            <a:schemeClr val="tx1"/>
                          </a:solidFill>
                          <a:effectLst/>
                          <a:latin typeface="Nunito Sans"/>
                        </a:rPr>
                        <a:t> de </a:t>
                      </a:r>
                      <a:r>
                        <a:rPr lang="en-US" sz="1000" err="1">
                          <a:solidFill>
                            <a:schemeClr val="tx1"/>
                          </a:solidFill>
                          <a:effectLst/>
                          <a:latin typeface="Nunito Sans"/>
                        </a:rPr>
                        <a:t>los</a:t>
                      </a:r>
                      <a:r>
                        <a:rPr lang="en-US" sz="1000">
                          <a:solidFill>
                            <a:schemeClr val="tx1"/>
                          </a:solidFill>
                          <a:effectLst/>
                          <a:latin typeface="Nunito Sans"/>
                        </a:rPr>
                        <a:t> </a:t>
                      </a:r>
                      <a:r>
                        <a:rPr lang="en-US" sz="1000" err="1">
                          <a:solidFill>
                            <a:schemeClr val="tx1"/>
                          </a:solidFill>
                          <a:effectLst/>
                          <a:latin typeface="Nunito Sans"/>
                        </a:rPr>
                        <a:t>documentos</a:t>
                      </a:r>
                      <a:r>
                        <a:rPr lang="en-US" sz="1000">
                          <a:solidFill>
                            <a:schemeClr val="tx1"/>
                          </a:solidFill>
                          <a:effectLst/>
                          <a:latin typeface="Nunito Sans"/>
                        </a:rPr>
                        <a:t> </a:t>
                      </a:r>
                      <a:r>
                        <a:rPr lang="en-US" sz="1000" err="1">
                          <a:solidFill>
                            <a:schemeClr val="tx1"/>
                          </a:solidFill>
                          <a:effectLst/>
                          <a:latin typeface="Nunito Sans"/>
                        </a:rPr>
                        <a:t>preliminares</a:t>
                      </a:r>
                      <a:r>
                        <a:rPr lang="en-US" sz="1000">
                          <a:solidFill>
                            <a:schemeClr val="tx1"/>
                          </a:solidFill>
                          <a:effectLst/>
                          <a:latin typeface="Nunito Sans"/>
                        </a:rPr>
                        <a:t> del PTEP </a:t>
                      </a:r>
                      <a:r>
                        <a:rPr lang="en-US" sz="1000" err="1">
                          <a:solidFill>
                            <a:schemeClr val="tx1"/>
                          </a:solidFill>
                          <a:effectLst/>
                          <a:latin typeface="Nunito Sans"/>
                        </a:rPr>
                        <a:t>por</a:t>
                      </a:r>
                      <a:r>
                        <a:rPr lang="en-US" sz="1000">
                          <a:solidFill>
                            <a:schemeClr val="tx1"/>
                          </a:solidFill>
                          <a:effectLst/>
                          <a:latin typeface="Nunito Sans"/>
                        </a:rPr>
                        <a:t> </a:t>
                      </a:r>
                      <a:r>
                        <a:rPr lang="en-US" sz="1000" err="1">
                          <a:solidFill>
                            <a:schemeClr val="tx1"/>
                          </a:solidFill>
                          <a:effectLst/>
                          <a:latin typeface="Nunito Sans"/>
                        </a:rPr>
                        <a:t>parte</a:t>
                      </a:r>
                      <a:r>
                        <a:rPr lang="en-US" sz="1000">
                          <a:solidFill>
                            <a:schemeClr val="tx1"/>
                          </a:solidFill>
                          <a:effectLst/>
                          <a:latin typeface="Nunito Sans"/>
                        </a:rPr>
                        <a:t> de la OCI y GMC para </a:t>
                      </a:r>
                      <a:r>
                        <a:rPr lang="en-US" sz="1000" err="1">
                          <a:solidFill>
                            <a:schemeClr val="tx1"/>
                          </a:solidFill>
                          <a:effectLst/>
                          <a:latin typeface="Nunito Sans"/>
                        </a:rPr>
                        <a:t>comentarios</a:t>
                      </a:r>
                      <a:endParaRPr lang="en-US" sz="1000">
                        <a:solidFill>
                          <a:schemeClr val="tx1"/>
                        </a:solidFill>
                        <a:effectLst/>
                        <a:latin typeface="Nunito Sans"/>
                      </a:endParaRPr>
                    </a:p>
                  </a:txBody>
                  <a:tcPr marL="0" marR="0" marT="0" marB="0" anchor="ctr"/>
                </a:tc>
                <a:tc>
                  <a:txBody>
                    <a:bodyPr/>
                    <a:lstStyle/>
                    <a:p>
                      <a:pPr algn="ctr">
                        <a:buNone/>
                      </a:pPr>
                      <a:r>
                        <a:rPr lang="en-US" sz="1000">
                          <a:solidFill>
                            <a:schemeClr val="tx1"/>
                          </a:solidFill>
                          <a:effectLst/>
                          <a:latin typeface="Nunito Sans"/>
                        </a:rPr>
                        <a:t>0%</a:t>
                      </a:r>
                    </a:p>
                  </a:txBody>
                  <a:tcPr marL="0" marR="0" marT="0" marB="0" anchor="ctr"/>
                </a:tc>
                <a:tc>
                  <a:txBody>
                    <a:bodyPr/>
                    <a:lstStyle/>
                    <a:p>
                      <a:pPr algn="ctr">
                        <a:buNone/>
                      </a:pPr>
                      <a:r>
                        <a:rPr lang="en-US" sz="1000">
                          <a:solidFill>
                            <a:schemeClr val="tx1"/>
                          </a:solidFill>
                          <a:effectLst/>
                          <a:latin typeface="Nunito Sans"/>
                        </a:rPr>
                        <a:t>7-4-25</a:t>
                      </a:r>
                    </a:p>
                  </a:txBody>
                  <a:tcPr marL="0" marR="0" marT="0" marB="0" anchor="ctr"/>
                </a:tc>
                <a:tc>
                  <a:txBody>
                    <a:bodyPr/>
                    <a:lstStyle/>
                    <a:p>
                      <a:pPr algn="ctr">
                        <a:buNone/>
                      </a:pPr>
                      <a:r>
                        <a:rPr lang="en-US" sz="1000">
                          <a:solidFill>
                            <a:schemeClr val="tx1"/>
                          </a:solidFill>
                          <a:effectLst/>
                          <a:latin typeface="Nunito Sans"/>
                        </a:rPr>
                        <a:t>26-4-25</a:t>
                      </a:r>
                    </a:p>
                  </a:txBody>
                  <a:tcPr marL="0" marR="0" marT="0" marB="0" anchor="ctr"/>
                </a:tc>
                <a:extLst>
                  <a:ext uri="{0D108BD9-81ED-4DB2-BD59-A6C34878D82A}">
                    <a16:rowId xmlns:a16="http://schemas.microsoft.com/office/drawing/2014/main" val="182095710"/>
                  </a:ext>
                </a:extLst>
              </a:tr>
              <a:tr h="196335">
                <a:tc>
                  <a:txBody>
                    <a:bodyPr/>
                    <a:lstStyle/>
                    <a:p>
                      <a:pPr algn="just">
                        <a:buNone/>
                      </a:pPr>
                      <a:r>
                        <a:rPr lang="en-US" sz="1000">
                          <a:solidFill>
                            <a:schemeClr val="tx1"/>
                          </a:solidFill>
                          <a:effectLst/>
                          <a:latin typeface="Nunito Sans"/>
                        </a:rPr>
                        <a:t>4. </a:t>
                      </a:r>
                      <a:r>
                        <a:rPr lang="en-US" sz="1000" err="1">
                          <a:solidFill>
                            <a:schemeClr val="tx1"/>
                          </a:solidFill>
                          <a:effectLst/>
                          <a:latin typeface="Nunito Sans"/>
                        </a:rPr>
                        <a:t>Ajustes</a:t>
                      </a:r>
                      <a:r>
                        <a:rPr lang="en-US" sz="1000">
                          <a:solidFill>
                            <a:schemeClr val="tx1"/>
                          </a:solidFill>
                          <a:effectLst/>
                          <a:latin typeface="Nunito Sans"/>
                        </a:rPr>
                        <a:t> al PTEP</a:t>
                      </a:r>
                    </a:p>
                  </a:txBody>
                  <a:tcPr marL="0" marR="0" marT="0" marB="0" anchor="ctr"/>
                </a:tc>
                <a:tc>
                  <a:txBody>
                    <a:bodyPr/>
                    <a:lstStyle/>
                    <a:p>
                      <a:pPr algn="ctr">
                        <a:buNone/>
                      </a:pPr>
                      <a:r>
                        <a:rPr lang="en-US" sz="1000">
                          <a:solidFill>
                            <a:schemeClr val="tx1"/>
                          </a:solidFill>
                          <a:effectLst/>
                          <a:latin typeface="Nunito Sans"/>
                        </a:rPr>
                        <a:t>0%</a:t>
                      </a:r>
                    </a:p>
                  </a:txBody>
                  <a:tcPr marL="0" marR="0" marT="0" marB="0" anchor="ctr"/>
                </a:tc>
                <a:tc>
                  <a:txBody>
                    <a:bodyPr/>
                    <a:lstStyle/>
                    <a:p>
                      <a:pPr algn="ctr">
                        <a:buNone/>
                      </a:pPr>
                      <a:r>
                        <a:rPr lang="en-US" sz="1000">
                          <a:solidFill>
                            <a:schemeClr val="tx1"/>
                          </a:solidFill>
                          <a:effectLst/>
                          <a:latin typeface="Nunito Sans"/>
                        </a:rPr>
                        <a:t>28-4-25</a:t>
                      </a:r>
                    </a:p>
                  </a:txBody>
                  <a:tcPr marL="0" marR="0" marT="0" marB="0" anchor="ctr"/>
                </a:tc>
                <a:tc>
                  <a:txBody>
                    <a:bodyPr/>
                    <a:lstStyle/>
                    <a:p>
                      <a:pPr algn="ctr">
                        <a:buNone/>
                      </a:pPr>
                      <a:r>
                        <a:rPr lang="en-US" sz="1000">
                          <a:solidFill>
                            <a:schemeClr val="tx1"/>
                          </a:solidFill>
                          <a:effectLst/>
                          <a:latin typeface="Nunito Sans"/>
                        </a:rPr>
                        <a:t>2-5-25</a:t>
                      </a:r>
                    </a:p>
                  </a:txBody>
                  <a:tcPr marL="0" marR="0" marT="0" marB="0" anchor="ctr"/>
                </a:tc>
                <a:extLst>
                  <a:ext uri="{0D108BD9-81ED-4DB2-BD59-A6C34878D82A}">
                    <a16:rowId xmlns:a16="http://schemas.microsoft.com/office/drawing/2014/main" val="4087951426"/>
                  </a:ext>
                </a:extLst>
              </a:tr>
              <a:tr h="196335">
                <a:tc>
                  <a:txBody>
                    <a:bodyPr/>
                    <a:lstStyle/>
                    <a:p>
                      <a:pPr algn="just">
                        <a:buNone/>
                      </a:pPr>
                      <a:r>
                        <a:rPr lang="en-US" sz="1000">
                          <a:solidFill>
                            <a:schemeClr val="tx1"/>
                          </a:solidFill>
                          <a:effectLst/>
                          <a:latin typeface="Nunito Sans"/>
                        </a:rPr>
                        <a:t>5. </a:t>
                      </a:r>
                      <a:r>
                        <a:rPr lang="en-US" sz="1000" err="1">
                          <a:solidFill>
                            <a:schemeClr val="tx1"/>
                          </a:solidFill>
                          <a:effectLst/>
                          <a:latin typeface="Nunito Sans"/>
                        </a:rPr>
                        <a:t>Envío</a:t>
                      </a:r>
                      <a:r>
                        <a:rPr lang="en-US" sz="1000">
                          <a:solidFill>
                            <a:schemeClr val="tx1"/>
                          </a:solidFill>
                          <a:effectLst/>
                          <a:latin typeface="Nunito Sans"/>
                        </a:rPr>
                        <a:t> de </a:t>
                      </a:r>
                      <a:r>
                        <a:rPr lang="en-US" sz="1000" err="1">
                          <a:solidFill>
                            <a:schemeClr val="tx1"/>
                          </a:solidFill>
                          <a:effectLst/>
                          <a:latin typeface="Nunito Sans"/>
                        </a:rPr>
                        <a:t>los</a:t>
                      </a:r>
                      <a:r>
                        <a:rPr lang="en-US" sz="1000">
                          <a:solidFill>
                            <a:schemeClr val="tx1"/>
                          </a:solidFill>
                          <a:effectLst/>
                          <a:latin typeface="Nunito Sans"/>
                        </a:rPr>
                        <a:t> </a:t>
                      </a:r>
                      <a:r>
                        <a:rPr lang="en-US" sz="1000" err="1">
                          <a:solidFill>
                            <a:schemeClr val="tx1"/>
                          </a:solidFill>
                          <a:effectLst/>
                          <a:latin typeface="Nunito Sans"/>
                        </a:rPr>
                        <a:t>documentos</a:t>
                      </a:r>
                      <a:r>
                        <a:rPr lang="en-US" sz="1000">
                          <a:solidFill>
                            <a:schemeClr val="tx1"/>
                          </a:solidFill>
                          <a:effectLst/>
                          <a:latin typeface="Nunito Sans"/>
                        </a:rPr>
                        <a:t> </a:t>
                      </a:r>
                      <a:r>
                        <a:rPr lang="en-US" sz="1000" err="1">
                          <a:solidFill>
                            <a:schemeClr val="tx1"/>
                          </a:solidFill>
                          <a:effectLst/>
                          <a:latin typeface="Nunito Sans"/>
                        </a:rPr>
                        <a:t>preliminares</a:t>
                      </a:r>
                      <a:r>
                        <a:rPr lang="en-US" sz="1000">
                          <a:solidFill>
                            <a:schemeClr val="tx1"/>
                          </a:solidFill>
                          <a:effectLst/>
                          <a:latin typeface="Nunito Sans"/>
                        </a:rPr>
                        <a:t> del PTEP a las </a:t>
                      </a:r>
                      <a:r>
                        <a:rPr lang="en-US" sz="1000" err="1">
                          <a:solidFill>
                            <a:schemeClr val="tx1"/>
                          </a:solidFill>
                          <a:effectLst/>
                          <a:latin typeface="Nunito Sans"/>
                        </a:rPr>
                        <a:t>áreas</a:t>
                      </a:r>
                      <a:r>
                        <a:rPr lang="en-US" sz="1000">
                          <a:solidFill>
                            <a:schemeClr val="tx1"/>
                          </a:solidFill>
                          <a:effectLst/>
                          <a:latin typeface="Nunito Sans"/>
                        </a:rPr>
                        <a:t> </a:t>
                      </a:r>
                    </a:p>
                  </a:txBody>
                  <a:tcPr marL="0" marR="0" marT="0" marB="0" anchor="ctr"/>
                </a:tc>
                <a:tc>
                  <a:txBody>
                    <a:bodyPr/>
                    <a:lstStyle/>
                    <a:p>
                      <a:pPr algn="ctr">
                        <a:buNone/>
                      </a:pPr>
                      <a:r>
                        <a:rPr lang="en-US" sz="1000">
                          <a:solidFill>
                            <a:schemeClr val="tx1"/>
                          </a:solidFill>
                          <a:effectLst/>
                          <a:latin typeface="Nunito Sans"/>
                        </a:rPr>
                        <a:t>0%</a:t>
                      </a:r>
                    </a:p>
                  </a:txBody>
                  <a:tcPr marL="0" marR="0" marT="0" marB="0" anchor="ctr"/>
                </a:tc>
                <a:tc>
                  <a:txBody>
                    <a:bodyPr/>
                    <a:lstStyle/>
                    <a:p>
                      <a:pPr algn="ctr">
                        <a:buNone/>
                      </a:pPr>
                      <a:r>
                        <a:rPr lang="en-US" sz="1000">
                          <a:solidFill>
                            <a:schemeClr val="tx1"/>
                          </a:solidFill>
                          <a:effectLst/>
                          <a:latin typeface="Nunito Sans"/>
                        </a:rPr>
                        <a:t>5-5-25</a:t>
                      </a:r>
                    </a:p>
                  </a:txBody>
                  <a:tcPr marL="0" marR="0" marT="0" marB="0" anchor="ctr"/>
                </a:tc>
                <a:tc>
                  <a:txBody>
                    <a:bodyPr/>
                    <a:lstStyle/>
                    <a:p>
                      <a:pPr algn="ctr">
                        <a:buNone/>
                      </a:pPr>
                      <a:r>
                        <a:rPr lang="en-US" sz="1000">
                          <a:solidFill>
                            <a:schemeClr val="tx1"/>
                          </a:solidFill>
                          <a:effectLst/>
                          <a:latin typeface="Nunito Sans"/>
                        </a:rPr>
                        <a:t>5-5-25</a:t>
                      </a:r>
                    </a:p>
                  </a:txBody>
                  <a:tcPr marL="0" marR="0" marT="0" marB="0" anchor="ctr"/>
                </a:tc>
                <a:extLst>
                  <a:ext uri="{0D108BD9-81ED-4DB2-BD59-A6C34878D82A}">
                    <a16:rowId xmlns:a16="http://schemas.microsoft.com/office/drawing/2014/main" val="791257640"/>
                  </a:ext>
                </a:extLst>
              </a:tr>
              <a:tr h="423673">
                <a:tc>
                  <a:txBody>
                    <a:bodyPr/>
                    <a:lstStyle/>
                    <a:p>
                      <a:pPr algn="just">
                        <a:buNone/>
                      </a:pPr>
                      <a:r>
                        <a:rPr lang="en-US" sz="1000">
                          <a:solidFill>
                            <a:schemeClr val="tx1"/>
                          </a:solidFill>
                          <a:effectLst/>
                          <a:latin typeface="Nunito Sans"/>
                        </a:rPr>
                        <a:t>6.  </a:t>
                      </a:r>
                      <a:r>
                        <a:rPr lang="en-US" sz="1000" err="1">
                          <a:solidFill>
                            <a:schemeClr val="tx1"/>
                          </a:solidFill>
                          <a:effectLst/>
                          <a:latin typeface="Nunito Sans"/>
                        </a:rPr>
                        <a:t>Revisión</a:t>
                      </a:r>
                      <a:r>
                        <a:rPr lang="en-US" sz="1000">
                          <a:solidFill>
                            <a:schemeClr val="tx1"/>
                          </a:solidFill>
                          <a:effectLst/>
                          <a:latin typeface="Nunito Sans"/>
                        </a:rPr>
                        <a:t> de </a:t>
                      </a:r>
                      <a:r>
                        <a:rPr lang="en-US" sz="1000" err="1">
                          <a:solidFill>
                            <a:schemeClr val="tx1"/>
                          </a:solidFill>
                          <a:effectLst/>
                          <a:latin typeface="Nunito Sans"/>
                        </a:rPr>
                        <a:t>los</a:t>
                      </a:r>
                      <a:r>
                        <a:rPr lang="en-US" sz="1000">
                          <a:solidFill>
                            <a:schemeClr val="tx1"/>
                          </a:solidFill>
                          <a:effectLst/>
                          <a:latin typeface="Nunito Sans"/>
                        </a:rPr>
                        <a:t> </a:t>
                      </a:r>
                      <a:r>
                        <a:rPr lang="en-US" sz="1000" err="1">
                          <a:solidFill>
                            <a:schemeClr val="tx1"/>
                          </a:solidFill>
                          <a:effectLst/>
                          <a:latin typeface="Nunito Sans"/>
                        </a:rPr>
                        <a:t>documentos</a:t>
                      </a:r>
                      <a:r>
                        <a:rPr lang="en-US" sz="1000">
                          <a:solidFill>
                            <a:schemeClr val="tx1"/>
                          </a:solidFill>
                          <a:effectLst/>
                          <a:latin typeface="Nunito Sans"/>
                        </a:rPr>
                        <a:t> </a:t>
                      </a:r>
                      <a:r>
                        <a:rPr lang="en-US" sz="1000" err="1">
                          <a:solidFill>
                            <a:schemeClr val="tx1"/>
                          </a:solidFill>
                          <a:effectLst/>
                          <a:latin typeface="Nunito Sans"/>
                        </a:rPr>
                        <a:t>preliminares</a:t>
                      </a:r>
                      <a:r>
                        <a:rPr lang="en-US" sz="1000">
                          <a:solidFill>
                            <a:schemeClr val="tx1"/>
                          </a:solidFill>
                          <a:effectLst/>
                          <a:latin typeface="Nunito Sans"/>
                        </a:rPr>
                        <a:t> del PTEP </a:t>
                      </a:r>
                      <a:r>
                        <a:rPr lang="en-US" sz="1000" err="1">
                          <a:solidFill>
                            <a:schemeClr val="tx1"/>
                          </a:solidFill>
                          <a:effectLst/>
                          <a:latin typeface="Nunito Sans"/>
                        </a:rPr>
                        <a:t>por</a:t>
                      </a:r>
                      <a:r>
                        <a:rPr lang="en-US" sz="1000">
                          <a:solidFill>
                            <a:schemeClr val="tx1"/>
                          </a:solidFill>
                          <a:effectLst/>
                          <a:latin typeface="Nunito Sans"/>
                        </a:rPr>
                        <a:t> </a:t>
                      </a:r>
                      <a:r>
                        <a:rPr lang="en-US" sz="1000" err="1">
                          <a:solidFill>
                            <a:schemeClr val="tx1"/>
                          </a:solidFill>
                          <a:effectLst/>
                          <a:latin typeface="Nunito Sans"/>
                        </a:rPr>
                        <a:t>parte</a:t>
                      </a:r>
                      <a:r>
                        <a:rPr lang="en-US" sz="1000">
                          <a:solidFill>
                            <a:schemeClr val="tx1"/>
                          </a:solidFill>
                          <a:effectLst/>
                          <a:latin typeface="Nunito Sans"/>
                        </a:rPr>
                        <a:t> de las </a:t>
                      </a:r>
                      <a:r>
                        <a:rPr lang="en-US" sz="1000" err="1">
                          <a:solidFill>
                            <a:schemeClr val="tx1"/>
                          </a:solidFill>
                          <a:effectLst/>
                          <a:latin typeface="Nunito Sans"/>
                        </a:rPr>
                        <a:t>áreas</a:t>
                      </a:r>
                      <a:r>
                        <a:rPr lang="en-US" sz="1000">
                          <a:solidFill>
                            <a:schemeClr val="tx1"/>
                          </a:solidFill>
                          <a:effectLst/>
                          <a:latin typeface="Nunito Sans"/>
                        </a:rPr>
                        <a:t> (Financiera, SGH, Control Interno, OIP, entre </a:t>
                      </a:r>
                      <a:r>
                        <a:rPr lang="en-US" sz="1000" err="1">
                          <a:solidFill>
                            <a:schemeClr val="tx1"/>
                          </a:solidFill>
                          <a:effectLst/>
                          <a:latin typeface="Nunito Sans"/>
                        </a:rPr>
                        <a:t>otras</a:t>
                      </a:r>
                      <a:r>
                        <a:rPr lang="en-US" sz="1000">
                          <a:solidFill>
                            <a:schemeClr val="tx1"/>
                          </a:solidFill>
                          <a:effectLst/>
                          <a:latin typeface="Nunito Sans"/>
                        </a:rPr>
                        <a:t>) y </a:t>
                      </a:r>
                      <a:r>
                        <a:rPr lang="en-US" sz="1000" err="1">
                          <a:solidFill>
                            <a:schemeClr val="tx1"/>
                          </a:solidFill>
                          <a:effectLst/>
                          <a:latin typeface="Nunito Sans"/>
                        </a:rPr>
                        <a:t>diligenciamiento</a:t>
                      </a:r>
                      <a:r>
                        <a:rPr lang="en-US" sz="1000">
                          <a:solidFill>
                            <a:schemeClr val="tx1"/>
                          </a:solidFill>
                          <a:effectLst/>
                          <a:latin typeface="Nunito Sans"/>
                        </a:rPr>
                        <a:t> del </a:t>
                      </a:r>
                      <a:r>
                        <a:rPr lang="en-US" sz="1000" err="1">
                          <a:solidFill>
                            <a:schemeClr val="tx1"/>
                          </a:solidFill>
                          <a:effectLst/>
                          <a:latin typeface="Nunito Sans"/>
                        </a:rPr>
                        <a:t>componente</a:t>
                      </a:r>
                      <a:r>
                        <a:rPr lang="en-US" sz="1000">
                          <a:solidFill>
                            <a:schemeClr val="tx1"/>
                          </a:solidFill>
                          <a:effectLst/>
                          <a:latin typeface="Nunito Sans"/>
                        </a:rPr>
                        <a:t> </a:t>
                      </a:r>
                      <a:r>
                        <a:rPr lang="en-US" sz="1000" err="1">
                          <a:solidFill>
                            <a:schemeClr val="tx1"/>
                          </a:solidFill>
                          <a:effectLst/>
                          <a:latin typeface="Nunito Sans"/>
                        </a:rPr>
                        <a:t>programático</a:t>
                      </a:r>
                      <a:endParaRPr lang="en-US" sz="1000">
                        <a:solidFill>
                          <a:schemeClr val="tx1"/>
                        </a:solidFill>
                        <a:effectLst/>
                        <a:latin typeface="Nunito Sans"/>
                      </a:endParaRPr>
                    </a:p>
                  </a:txBody>
                  <a:tcPr marL="0" marR="0" marT="0" marB="0" anchor="ctr"/>
                </a:tc>
                <a:tc>
                  <a:txBody>
                    <a:bodyPr/>
                    <a:lstStyle/>
                    <a:p>
                      <a:pPr algn="ctr">
                        <a:buNone/>
                      </a:pPr>
                      <a:r>
                        <a:rPr lang="en-US" sz="1000">
                          <a:solidFill>
                            <a:schemeClr val="tx1"/>
                          </a:solidFill>
                          <a:effectLst/>
                          <a:latin typeface="Nunito Sans"/>
                        </a:rPr>
                        <a:t>0%</a:t>
                      </a:r>
                    </a:p>
                  </a:txBody>
                  <a:tcPr marL="0" marR="0" marT="0" marB="0" anchor="ctr"/>
                </a:tc>
                <a:tc>
                  <a:txBody>
                    <a:bodyPr/>
                    <a:lstStyle/>
                    <a:p>
                      <a:pPr algn="ctr">
                        <a:buNone/>
                      </a:pPr>
                      <a:r>
                        <a:rPr lang="en-US" sz="1000">
                          <a:solidFill>
                            <a:schemeClr val="tx1"/>
                          </a:solidFill>
                          <a:effectLst/>
                          <a:latin typeface="Nunito Sans"/>
                        </a:rPr>
                        <a:t>5-5-25</a:t>
                      </a:r>
                    </a:p>
                  </a:txBody>
                  <a:tcPr marL="0" marR="0" marT="0" marB="0" anchor="ctr"/>
                </a:tc>
                <a:tc>
                  <a:txBody>
                    <a:bodyPr/>
                    <a:lstStyle/>
                    <a:p>
                      <a:pPr algn="ctr">
                        <a:buNone/>
                      </a:pPr>
                      <a:r>
                        <a:rPr lang="en-US" sz="1000">
                          <a:solidFill>
                            <a:schemeClr val="tx1"/>
                          </a:solidFill>
                          <a:effectLst/>
                          <a:latin typeface="Nunito Sans"/>
                        </a:rPr>
                        <a:t>16-5-25</a:t>
                      </a:r>
                    </a:p>
                  </a:txBody>
                  <a:tcPr marL="0" marR="0" marT="0" marB="0" anchor="ctr"/>
                </a:tc>
                <a:extLst>
                  <a:ext uri="{0D108BD9-81ED-4DB2-BD59-A6C34878D82A}">
                    <a16:rowId xmlns:a16="http://schemas.microsoft.com/office/drawing/2014/main" val="367935374"/>
                  </a:ext>
                </a:extLst>
              </a:tr>
              <a:tr h="268671">
                <a:tc>
                  <a:txBody>
                    <a:bodyPr/>
                    <a:lstStyle/>
                    <a:p>
                      <a:pPr algn="just">
                        <a:buNone/>
                      </a:pPr>
                      <a:r>
                        <a:rPr lang="en-US" sz="1000">
                          <a:solidFill>
                            <a:schemeClr val="tx1"/>
                          </a:solidFill>
                          <a:effectLst/>
                          <a:latin typeface="Nunito Sans"/>
                        </a:rPr>
                        <a:t>7. </a:t>
                      </a:r>
                      <a:r>
                        <a:rPr lang="en-US" sz="1000" err="1">
                          <a:solidFill>
                            <a:schemeClr val="tx1"/>
                          </a:solidFill>
                          <a:effectLst/>
                          <a:latin typeface="Nunito Sans"/>
                        </a:rPr>
                        <a:t>Consolidación</a:t>
                      </a:r>
                      <a:r>
                        <a:rPr lang="en-US" sz="1000">
                          <a:solidFill>
                            <a:schemeClr val="tx1"/>
                          </a:solidFill>
                          <a:effectLst/>
                          <a:latin typeface="Nunito Sans"/>
                        </a:rPr>
                        <a:t> </a:t>
                      </a:r>
                      <a:r>
                        <a:rPr lang="en-US" sz="1000" err="1">
                          <a:solidFill>
                            <a:schemeClr val="tx1"/>
                          </a:solidFill>
                          <a:effectLst/>
                          <a:latin typeface="Nunito Sans"/>
                        </a:rPr>
                        <a:t>componente</a:t>
                      </a:r>
                      <a:r>
                        <a:rPr lang="en-US" sz="1000">
                          <a:solidFill>
                            <a:schemeClr val="tx1"/>
                          </a:solidFill>
                          <a:effectLst/>
                          <a:latin typeface="Nunito Sans"/>
                        </a:rPr>
                        <a:t> </a:t>
                      </a:r>
                      <a:r>
                        <a:rPr lang="en-US" sz="1000" err="1">
                          <a:solidFill>
                            <a:schemeClr val="tx1"/>
                          </a:solidFill>
                          <a:effectLst/>
                          <a:latin typeface="Nunito Sans"/>
                        </a:rPr>
                        <a:t>programático</a:t>
                      </a:r>
                      <a:r>
                        <a:rPr lang="en-US" sz="1000">
                          <a:solidFill>
                            <a:schemeClr val="tx1"/>
                          </a:solidFill>
                          <a:effectLst/>
                          <a:latin typeface="Nunito Sans"/>
                        </a:rPr>
                        <a:t> y </a:t>
                      </a:r>
                      <a:r>
                        <a:rPr lang="en-US" sz="1000" err="1">
                          <a:solidFill>
                            <a:schemeClr val="tx1"/>
                          </a:solidFill>
                          <a:effectLst/>
                          <a:latin typeface="Nunito Sans"/>
                        </a:rPr>
                        <a:t>ajustes</a:t>
                      </a:r>
                      <a:r>
                        <a:rPr lang="en-US" sz="1000">
                          <a:solidFill>
                            <a:schemeClr val="tx1"/>
                          </a:solidFill>
                          <a:effectLst/>
                          <a:latin typeface="Nunito Sans"/>
                        </a:rPr>
                        <a:t> </a:t>
                      </a:r>
                      <a:r>
                        <a:rPr lang="en-US" sz="1000" err="1">
                          <a:solidFill>
                            <a:schemeClr val="tx1"/>
                          </a:solidFill>
                          <a:effectLst/>
                          <a:latin typeface="Nunito Sans"/>
                        </a:rPr>
                        <a:t>documento</a:t>
                      </a:r>
                      <a:r>
                        <a:rPr lang="en-US" sz="1000">
                          <a:solidFill>
                            <a:schemeClr val="tx1"/>
                          </a:solidFill>
                          <a:effectLst/>
                          <a:latin typeface="Nunito Sans"/>
                        </a:rPr>
                        <a:t> conceptual </a:t>
                      </a:r>
                      <a:r>
                        <a:rPr lang="en-US" sz="1000" err="1">
                          <a:solidFill>
                            <a:schemeClr val="tx1"/>
                          </a:solidFill>
                          <a:effectLst/>
                          <a:latin typeface="Nunito Sans"/>
                        </a:rPr>
                        <a:t>según</a:t>
                      </a:r>
                      <a:r>
                        <a:rPr lang="en-US" sz="1000">
                          <a:solidFill>
                            <a:schemeClr val="tx1"/>
                          </a:solidFill>
                          <a:effectLst/>
                          <a:latin typeface="Nunito Sans"/>
                        </a:rPr>
                        <a:t> </a:t>
                      </a:r>
                      <a:r>
                        <a:rPr lang="en-US" sz="1000" err="1">
                          <a:solidFill>
                            <a:schemeClr val="tx1"/>
                          </a:solidFill>
                          <a:effectLst/>
                          <a:latin typeface="Nunito Sans"/>
                        </a:rPr>
                        <a:t>información</a:t>
                      </a:r>
                      <a:r>
                        <a:rPr lang="en-US" sz="1000">
                          <a:solidFill>
                            <a:schemeClr val="tx1"/>
                          </a:solidFill>
                          <a:effectLst/>
                          <a:latin typeface="Nunito Sans"/>
                        </a:rPr>
                        <a:t> de las </a:t>
                      </a:r>
                      <a:r>
                        <a:rPr lang="en-US" sz="1000" err="1">
                          <a:solidFill>
                            <a:schemeClr val="tx1"/>
                          </a:solidFill>
                          <a:effectLst/>
                          <a:latin typeface="Nunito Sans"/>
                        </a:rPr>
                        <a:t>áreas</a:t>
                      </a:r>
                      <a:endParaRPr lang="en-US" sz="1000">
                        <a:solidFill>
                          <a:schemeClr val="tx1"/>
                        </a:solidFill>
                        <a:effectLst/>
                        <a:latin typeface="Nunito Sans"/>
                      </a:endParaRPr>
                    </a:p>
                  </a:txBody>
                  <a:tcPr marL="0" marR="0" marT="0" marB="0" anchor="ctr"/>
                </a:tc>
                <a:tc>
                  <a:txBody>
                    <a:bodyPr/>
                    <a:lstStyle/>
                    <a:p>
                      <a:pPr algn="ctr">
                        <a:buNone/>
                      </a:pPr>
                      <a:r>
                        <a:rPr lang="en-US" sz="1000">
                          <a:solidFill>
                            <a:schemeClr val="tx1"/>
                          </a:solidFill>
                          <a:effectLst/>
                          <a:latin typeface="Nunito Sans"/>
                        </a:rPr>
                        <a:t>0%</a:t>
                      </a:r>
                    </a:p>
                  </a:txBody>
                  <a:tcPr marL="0" marR="0" marT="0" marB="0" anchor="ctr"/>
                </a:tc>
                <a:tc>
                  <a:txBody>
                    <a:bodyPr/>
                    <a:lstStyle/>
                    <a:p>
                      <a:pPr algn="ctr">
                        <a:buNone/>
                      </a:pPr>
                      <a:r>
                        <a:rPr lang="en-US" sz="1000">
                          <a:solidFill>
                            <a:schemeClr val="tx1"/>
                          </a:solidFill>
                          <a:effectLst/>
                          <a:latin typeface="Nunito Sans"/>
                        </a:rPr>
                        <a:t>19-5-25</a:t>
                      </a:r>
                    </a:p>
                  </a:txBody>
                  <a:tcPr marL="0" marR="0" marT="0" marB="0" anchor="ctr"/>
                </a:tc>
                <a:tc>
                  <a:txBody>
                    <a:bodyPr/>
                    <a:lstStyle/>
                    <a:p>
                      <a:pPr algn="ctr">
                        <a:buNone/>
                      </a:pPr>
                      <a:r>
                        <a:rPr lang="en-US" sz="1000">
                          <a:solidFill>
                            <a:schemeClr val="tx1"/>
                          </a:solidFill>
                          <a:effectLst/>
                          <a:latin typeface="Nunito Sans"/>
                        </a:rPr>
                        <a:t>31-5-25</a:t>
                      </a:r>
                    </a:p>
                  </a:txBody>
                  <a:tcPr marL="0" marR="0" marT="0" marB="0" anchor="ctr"/>
                </a:tc>
                <a:extLst>
                  <a:ext uri="{0D108BD9-81ED-4DB2-BD59-A6C34878D82A}">
                    <a16:rowId xmlns:a16="http://schemas.microsoft.com/office/drawing/2014/main" val="3295481185"/>
                  </a:ext>
                </a:extLst>
              </a:tr>
              <a:tr h="268671">
                <a:tc>
                  <a:txBody>
                    <a:bodyPr/>
                    <a:lstStyle/>
                    <a:p>
                      <a:pPr algn="just">
                        <a:buNone/>
                      </a:pPr>
                      <a:r>
                        <a:rPr lang="en-US" sz="1000">
                          <a:solidFill>
                            <a:schemeClr val="tx1"/>
                          </a:solidFill>
                          <a:effectLst/>
                          <a:latin typeface="Nunito Sans"/>
                        </a:rPr>
                        <a:t>8. </a:t>
                      </a:r>
                      <a:r>
                        <a:rPr lang="en-US" sz="1000" err="1">
                          <a:solidFill>
                            <a:schemeClr val="tx1"/>
                          </a:solidFill>
                          <a:effectLst/>
                          <a:latin typeface="Nunito Sans"/>
                        </a:rPr>
                        <a:t>Envío</a:t>
                      </a:r>
                      <a:r>
                        <a:rPr lang="en-US" sz="1000">
                          <a:solidFill>
                            <a:schemeClr val="tx1"/>
                          </a:solidFill>
                          <a:effectLst/>
                          <a:latin typeface="Nunito Sans"/>
                        </a:rPr>
                        <a:t> de </a:t>
                      </a:r>
                      <a:r>
                        <a:rPr lang="en-US" sz="1000" err="1">
                          <a:solidFill>
                            <a:schemeClr val="tx1"/>
                          </a:solidFill>
                          <a:effectLst/>
                          <a:latin typeface="Nunito Sans"/>
                        </a:rPr>
                        <a:t>los</a:t>
                      </a:r>
                      <a:r>
                        <a:rPr lang="en-US" sz="1000">
                          <a:solidFill>
                            <a:schemeClr val="tx1"/>
                          </a:solidFill>
                          <a:effectLst/>
                          <a:latin typeface="Nunito Sans"/>
                        </a:rPr>
                        <a:t> </a:t>
                      </a:r>
                      <a:r>
                        <a:rPr lang="en-US" sz="1000" err="1">
                          <a:solidFill>
                            <a:schemeClr val="tx1"/>
                          </a:solidFill>
                          <a:effectLst/>
                          <a:latin typeface="Nunito Sans"/>
                        </a:rPr>
                        <a:t>documentos</a:t>
                      </a:r>
                      <a:r>
                        <a:rPr lang="en-US" sz="1000">
                          <a:solidFill>
                            <a:schemeClr val="tx1"/>
                          </a:solidFill>
                          <a:effectLst/>
                          <a:latin typeface="Nunito Sans"/>
                        </a:rPr>
                        <a:t> </a:t>
                      </a:r>
                      <a:r>
                        <a:rPr lang="en-US" sz="1000" err="1">
                          <a:solidFill>
                            <a:schemeClr val="tx1"/>
                          </a:solidFill>
                          <a:effectLst/>
                          <a:latin typeface="Nunito Sans"/>
                        </a:rPr>
                        <a:t>preliminares</a:t>
                      </a:r>
                      <a:r>
                        <a:rPr lang="en-US" sz="1000">
                          <a:solidFill>
                            <a:schemeClr val="tx1"/>
                          </a:solidFill>
                          <a:effectLst/>
                          <a:latin typeface="Nunito Sans"/>
                        </a:rPr>
                        <a:t> del PTEP a </a:t>
                      </a:r>
                      <a:r>
                        <a:rPr lang="en-US" sz="1000" err="1">
                          <a:solidFill>
                            <a:schemeClr val="tx1"/>
                          </a:solidFill>
                          <a:effectLst/>
                          <a:latin typeface="Nunito Sans"/>
                        </a:rPr>
                        <a:t>Secretaría</a:t>
                      </a:r>
                      <a:r>
                        <a:rPr lang="en-US" sz="1000">
                          <a:solidFill>
                            <a:schemeClr val="tx1"/>
                          </a:solidFill>
                          <a:effectLst/>
                          <a:latin typeface="Nunito Sans"/>
                        </a:rPr>
                        <a:t> de </a:t>
                      </a:r>
                      <a:r>
                        <a:rPr lang="en-US" sz="1000" err="1">
                          <a:solidFill>
                            <a:schemeClr val="tx1"/>
                          </a:solidFill>
                          <a:effectLst/>
                          <a:latin typeface="Nunito Sans"/>
                        </a:rPr>
                        <a:t>transparencia</a:t>
                      </a:r>
                      <a:endParaRPr lang="en-US" sz="1000">
                        <a:solidFill>
                          <a:schemeClr val="tx1"/>
                        </a:solidFill>
                        <a:effectLst/>
                        <a:latin typeface="Nunito Sans"/>
                      </a:endParaRPr>
                    </a:p>
                  </a:txBody>
                  <a:tcPr marL="0" marR="0" marT="0" marB="0" anchor="ctr"/>
                </a:tc>
                <a:tc>
                  <a:txBody>
                    <a:bodyPr/>
                    <a:lstStyle/>
                    <a:p>
                      <a:pPr algn="ctr">
                        <a:buNone/>
                      </a:pPr>
                      <a:r>
                        <a:rPr lang="en-US" sz="1000">
                          <a:solidFill>
                            <a:schemeClr val="tx1"/>
                          </a:solidFill>
                          <a:effectLst/>
                          <a:latin typeface="Nunito Sans"/>
                        </a:rPr>
                        <a:t>0%</a:t>
                      </a:r>
                    </a:p>
                  </a:txBody>
                  <a:tcPr marL="0" marR="0" marT="0" marB="0" anchor="ctr"/>
                </a:tc>
                <a:tc>
                  <a:txBody>
                    <a:bodyPr/>
                    <a:lstStyle/>
                    <a:p>
                      <a:pPr algn="ctr">
                        <a:buNone/>
                      </a:pPr>
                      <a:r>
                        <a:rPr lang="en-US" sz="1000">
                          <a:solidFill>
                            <a:schemeClr val="tx1"/>
                          </a:solidFill>
                          <a:effectLst/>
                          <a:latin typeface="Nunito Sans"/>
                        </a:rPr>
                        <a:t>3-6-25</a:t>
                      </a:r>
                    </a:p>
                  </a:txBody>
                  <a:tcPr marL="0" marR="0" marT="0" marB="0" anchor="ctr"/>
                </a:tc>
                <a:tc>
                  <a:txBody>
                    <a:bodyPr/>
                    <a:lstStyle/>
                    <a:p>
                      <a:pPr algn="ctr">
                        <a:buNone/>
                      </a:pPr>
                      <a:r>
                        <a:rPr lang="en-US" sz="1000">
                          <a:solidFill>
                            <a:schemeClr val="tx1"/>
                          </a:solidFill>
                          <a:effectLst/>
                          <a:latin typeface="Nunito Sans"/>
                        </a:rPr>
                        <a:t>3-6-25</a:t>
                      </a:r>
                    </a:p>
                  </a:txBody>
                  <a:tcPr marL="0" marR="0" marT="0" marB="0" anchor="ctr"/>
                </a:tc>
                <a:extLst>
                  <a:ext uri="{0D108BD9-81ED-4DB2-BD59-A6C34878D82A}">
                    <a16:rowId xmlns:a16="http://schemas.microsoft.com/office/drawing/2014/main" val="3683667180"/>
                  </a:ext>
                </a:extLst>
              </a:tr>
              <a:tr h="268671">
                <a:tc>
                  <a:txBody>
                    <a:bodyPr/>
                    <a:lstStyle/>
                    <a:p>
                      <a:pPr algn="just">
                        <a:buNone/>
                      </a:pPr>
                      <a:r>
                        <a:rPr lang="en-US" sz="1000">
                          <a:solidFill>
                            <a:schemeClr val="tx1"/>
                          </a:solidFill>
                          <a:effectLst/>
                          <a:latin typeface="Nunito Sans"/>
                        </a:rPr>
                        <a:t>9. </a:t>
                      </a:r>
                      <a:r>
                        <a:rPr lang="en-US" sz="1000" err="1">
                          <a:solidFill>
                            <a:schemeClr val="tx1"/>
                          </a:solidFill>
                          <a:effectLst/>
                          <a:latin typeface="Nunito Sans"/>
                        </a:rPr>
                        <a:t>Revisión</a:t>
                      </a:r>
                      <a:r>
                        <a:rPr lang="en-US" sz="1000">
                          <a:solidFill>
                            <a:schemeClr val="tx1"/>
                          </a:solidFill>
                          <a:effectLst/>
                          <a:latin typeface="Nunito Sans"/>
                        </a:rPr>
                        <a:t> de  </a:t>
                      </a:r>
                      <a:r>
                        <a:rPr lang="en-US" sz="1000" err="1">
                          <a:solidFill>
                            <a:schemeClr val="tx1"/>
                          </a:solidFill>
                          <a:effectLst/>
                          <a:latin typeface="Nunito Sans"/>
                        </a:rPr>
                        <a:t>documentos</a:t>
                      </a:r>
                      <a:r>
                        <a:rPr lang="en-US" sz="1000">
                          <a:solidFill>
                            <a:schemeClr val="tx1"/>
                          </a:solidFill>
                          <a:effectLst/>
                          <a:latin typeface="Nunito Sans"/>
                        </a:rPr>
                        <a:t> </a:t>
                      </a:r>
                      <a:r>
                        <a:rPr lang="en-US" sz="1000" err="1">
                          <a:solidFill>
                            <a:schemeClr val="tx1"/>
                          </a:solidFill>
                          <a:effectLst/>
                          <a:latin typeface="Nunito Sans"/>
                        </a:rPr>
                        <a:t>preliminares</a:t>
                      </a:r>
                      <a:r>
                        <a:rPr lang="en-US" sz="1000">
                          <a:solidFill>
                            <a:schemeClr val="tx1"/>
                          </a:solidFill>
                          <a:effectLst/>
                          <a:latin typeface="Nunito Sans"/>
                        </a:rPr>
                        <a:t> del PTEP </a:t>
                      </a:r>
                      <a:r>
                        <a:rPr lang="en-US" sz="1000" err="1">
                          <a:solidFill>
                            <a:schemeClr val="tx1"/>
                          </a:solidFill>
                          <a:effectLst/>
                          <a:latin typeface="Nunito Sans"/>
                        </a:rPr>
                        <a:t>por</a:t>
                      </a:r>
                      <a:r>
                        <a:rPr lang="en-US" sz="1000">
                          <a:solidFill>
                            <a:schemeClr val="tx1"/>
                          </a:solidFill>
                          <a:effectLst/>
                          <a:latin typeface="Nunito Sans"/>
                        </a:rPr>
                        <a:t> </a:t>
                      </a:r>
                      <a:r>
                        <a:rPr lang="en-US" sz="1000" err="1">
                          <a:solidFill>
                            <a:schemeClr val="tx1"/>
                          </a:solidFill>
                          <a:effectLst/>
                          <a:latin typeface="Nunito Sans"/>
                        </a:rPr>
                        <a:t>parte</a:t>
                      </a:r>
                      <a:r>
                        <a:rPr lang="en-US" sz="1000">
                          <a:solidFill>
                            <a:schemeClr val="tx1"/>
                          </a:solidFill>
                          <a:effectLst/>
                          <a:latin typeface="Nunito Sans"/>
                        </a:rPr>
                        <a:t> de </a:t>
                      </a:r>
                      <a:r>
                        <a:rPr lang="en-US" sz="1000" err="1">
                          <a:solidFill>
                            <a:schemeClr val="tx1"/>
                          </a:solidFill>
                          <a:effectLst/>
                          <a:latin typeface="Nunito Sans"/>
                        </a:rPr>
                        <a:t>Secretaría</a:t>
                      </a:r>
                      <a:r>
                        <a:rPr lang="en-US" sz="1000">
                          <a:solidFill>
                            <a:schemeClr val="tx1"/>
                          </a:solidFill>
                          <a:effectLst/>
                          <a:latin typeface="Nunito Sans"/>
                        </a:rPr>
                        <a:t> de </a:t>
                      </a:r>
                      <a:r>
                        <a:rPr lang="en-US" sz="1000" err="1">
                          <a:solidFill>
                            <a:schemeClr val="tx1"/>
                          </a:solidFill>
                          <a:effectLst/>
                          <a:latin typeface="Nunito Sans"/>
                        </a:rPr>
                        <a:t>transparencia</a:t>
                      </a:r>
                      <a:endParaRPr lang="en-US" sz="1000">
                        <a:solidFill>
                          <a:schemeClr val="tx1"/>
                        </a:solidFill>
                        <a:effectLst/>
                        <a:latin typeface="Nunito Sans"/>
                      </a:endParaRPr>
                    </a:p>
                  </a:txBody>
                  <a:tcPr marL="0" marR="0" marT="0" marB="0" anchor="ctr"/>
                </a:tc>
                <a:tc>
                  <a:txBody>
                    <a:bodyPr/>
                    <a:lstStyle/>
                    <a:p>
                      <a:pPr algn="ctr">
                        <a:buNone/>
                      </a:pPr>
                      <a:r>
                        <a:rPr lang="en-US" sz="1000">
                          <a:solidFill>
                            <a:schemeClr val="tx1"/>
                          </a:solidFill>
                          <a:effectLst/>
                          <a:latin typeface="Nunito Sans"/>
                        </a:rPr>
                        <a:t>0%</a:t>
                      </a:r>
                    </a:p>
                  </a:txBody>
                  <a:tcPr marL="0" marR="0" marT="0" marB="0" anchor="ctr"/>
                </a:tc>
                <a:tc>
                  <a:txBody>
                    <a:bodyPr/>
                    <a:lstStyle/>
                    <a:p>
                      <a:pPr algn="ctr">
                        <a:buNone/>
                      </a:pPr>
                      <a:r>
                        <a:rPr lang="en-US" sz="1000">
                          <a:solidFill>
                            <a:schemeClr val="tx1"/>
                          </a:solidFill>
                          <a:effectLst/>
                          <a:latin typeface="Nunito Sans"/>
                        </a:rPr>
                        <a:t>3-6-25</a:t>
                      </a:r>
                    </a:p>
                  </a:txBody>
                  <a:tcPr marL="0" marR="0" marT="0" marB="0" anchor="ctr"/>
                </a:tc>
                <a:tc>
                  <a:txBody>
                    <a:bodyPr/>
                    <a:lstStyle/>
                    <a:p>
                      <a:pPr algn="ctr">
                        <a:buNone/>
                      </a:pPr>
                      <a:r>
                        <a:rPr lang="en-US" sz="1000">
                          <a:solidFill>
                            <a:schemeClr val="tx1"/>
                          </a:solidFill>
                          <a:effectLst/>
                          <a:latin typeface="Nunito Sans"/>
                        </a:rPr>
                        <a:t>13-6-25</a:t>
                      </a:r>
                    </a:p>
                  </a:txBody>
                  <a:tcPr marL="0" marR="0" marT="0" marB="0" anchor="ctr"/>
                </a:tc>
                <a:extLst>
                  <a:ext uri="{0D108BD9-81ED-4DB2-BD59-A6C34878D82A}">
                    <a16:rowId xmlns:a16="http://schemas.microsoft.com/office/drawing/2014/main" val="3036806710"/>
                  </a:ext>
                </a:extLst>
              </a:tr>
              <a:tr h="227337">
                <a:tc>
                  <a:txBody>
                    <a:bodyPr/>
                    <a:lstStyle/>
                    <a:p>
                      <a:pPr algn="just">
                        <a:buNone/>
                      </a:pPr>
                      <a:r>
                        <a:rPr lang="en-US" sz="1000">
                          <a:solidFill>
                            <a:schemeClr val="tx1"/>
                          </a:solidFill>
                          <a:effectLst/>
                          <a:latin typeface="Nunito Sans"/>
                        </a:rPr>
                        <a:t>10. </a:t>
                      </a:r>
                      <a:r>
                        <a:rPr lang="en-US" sz="1000" err="1">
                          <a:solidFill>
                            <a:schemeClr val="tx1"/>
                          </a:solidFill>
                          <a:effectLst/>
                          <a:latin typeface="Nunito Sans"/>
                        </a:rPr>
                        <a:t>Reunión</a:t>
                      </a:r>
                      <a:r>
                        <a:rPr lang="en-US" sz="1000">
                          <a:solidFill>
                            <a:schemeClr val="tx1"/>
                          </a:solidFill>
                          <a:effectLst/>
                          <a:latin typeface="Nunito Sans"/>
                        </a:rPr>
                        <a:t>. Feedback </a:t>
                      </a:r>
                      <a:r>
                        <a:rPr lang="en-US" sz="1000" err="1">
                          <a:solidFill>
                            <a:schemeClr val="tx1"/>
                          </a:solidFill>
                          <a:effectLst/>
                          <a:latin typeface="Nunito Sans"/>
                        </a:rPr>
                        <a:t>por</a:t>
                      </a:r>
                      <a:r>
                        <a:rPr lang="en-US" sz="1000">
                          <a:solidFill>
                            <a:schemeClr val="tx1"/>
                          </a:solidFill>
                          <a:effectLst/>
                          <a:latin typeface="Nunito Sans"/>
                        </a:rPr>
                        <a:t> </a:t>
                      </a:r>
                      <a:r>
                        <a:rPr lang="en-US" sz="1000" err="1">
                          <a:solidFill>
                            <a:schemeClr val="tx1"/>
                          </a:solidFill>
                          <a:effectLst/>
                          <a:latin typeface="Nunito Sans"/>
                        </a:rPr>
                        <a:t>parte</a:t>
                      </a:r>
                      <a:r>
                        <a:rPr lang="en-US" sz="1000">
                          <a:solidFill>
                            <a:schemeClr val="tx1"/>
                          </a:solidFill>
                          <a:effectLst/>
                          <a:latin typeface="Nunito Sans"/>
                        </a:rPr>
                        <a:t> de la </a:t>
                      </a:r>
                      <a:r>
                        <a:rPr lang="en-US" sz="1000" err="1">
                          <a:solidFill>
                            <a:schemeClr val="tx1"/>
                          </a:solidFill>
                          <a:effectLst/>
                          <a:latin typeface="Nunito Sans"/>
                        </a:rPr>
                        <a:t>Secretaría</a:t>
                      </a:r>
                      <a:r>
                        <a:rPr lang="en-US" sz="1000">
                          <a:solidFill>
                            <a:schemeClr val="tx1"/>
                          </a:solidFill>
                          <a:effectLst/>
                          <a:latin typeface="Nunito Sans"/>
                        </a:rPr>
                        <a:t> de </a:t>
                      </a:r>
                      <a:r>
                        <a:rPr lang="en-US" sz="1000" err="1">
                          <a:solidFill>
                            <a:schemeClr val="tx1"/>
                          </a:solidFill>
                          <a:effectLst/>
                          <a:latin typeface="Nunito Sans"/>
                        </a:rPr>
                        <a:t>transparencia</a:t>
                      </a:r>
                      <a:r>
                        <a:rPr lang="en-US" sz="1000">
                          <a:solidFill>
                            <a:schemeClr val="tx1"/>
                          </a:solidFill>
                          <a:effectLst/>
                          <a:latin typeface="Nunito Sans"/>
                        </a:rPr>
                        <a:t> al </a:t>
                      </a:r>
                      <a:r>
                        <a:rPr lang="en-US" sz="1000" err="1">
                          <a:solidFill>
                            <a:schemeClr val="tx1"/>
                          </a:solidFill>
                          <a:effectLst/>
                          <a:latin typeface="Nunito Sans"/>
                        </a:rPr>
                        <a:t>MinInterior</a:t>
                      </a:r>
                      <a:endParaRPr lang="en-US" sz="1000">
                        <a:solidFill>
                          <a:schemeClr val="tx1"/>
                        </a:solidFill>
                        <a:effectLst/>
                        <a:latin typeface="Nunito Sans"/>
                      </a:endParaRPr>
                    </a:p>
                  </a:txBody>
                  <a:tcPr marL="0" marR="0" marT="0" marB="0" anchor="ctr"/>
                </a:tc>
                <a:tc>
                  <a:txBody>
                    <a:bodyPr/>
                    <a:lstStyle/>
                    <a:p>
                      <a:pPr algn="ctr">
                        <a:buNone/>
                      </a:pPr>
                      <a:r>
                        <a:rPr lang="en-US" sz="1000">
                          <a:solidFill>
                            <a:schemeClr val="tx1"/>
                          </a:solidFill>
                          <a:effectLst/>
                          <a:latin typeface="Nunito Sans"/>
                        </a:rPr>
                        <a:t>0%</a:t>
                      </a:r>
                    </a:p>
                  </a:txBody>
                  <a:tcPr marL="0" marR="0" marT="0" marB="0" anchor="ctr"/>
                </a:tc>
                <a:tc>
                  <a:txBody>
                    <a:bodyPr/>
                    <a:lstStyle/>
                    <a:p>
                      <a:pPr algn="ctr">
                        <a:buNone/>
                      </a:pPr>
                      <a:r>
                        <a:rPr lang="en-US" sz="1000">
                          <a:solidFill>
                            <a:schemeClr val="tx1"/>
                          </a:solidFill>
                          <a:effectLst/>
                          <a:latin typeface="Nunito Sans"/>
                        </a:rPr>
                        <a:t>16-6-25</a:t>
                      </a:r>
                    </a:p>
                  </a:txBody>
                  <a:tcPr marL="0" marR="0" marT="0" marB="0" anchor="ctr"/>
                </a:tc>
                <a:tc>
                  <a:txBody>
                    <a:bodyPr/>
                    <a:lstStyle/>
                    <a:p>
                      <a:pPr algn="ctr">
                        <a:buNone/>
                      </a:pPr>
                      <a:r>
                        <a:rPr lang="en-US" sz="1000">
                          <a:solidFill>
                            <a:schemeClr val="tx1"/>
                          </a:solidFill>
                          <a:effectLst/>
                          <a:latin typeface="Nunito Sans"/>
                        </a:rPr>
                        <a:t>20-6-25</a:t>
                      </a:r>
                    </a:p>
                  </a:txBody>
                  <a:tcPr marL="0" marR="0" marT="0" marB="0" anchor="ctr"/>
                </a:tc>
                <a:extLst>
                  <a:ext uri="{0D108BD9-81ED-4DB2-BD59-A6C34878D82A}">
                    <a16:rowId xmlns:a16="http://schemas.microsoft.com/office/drawing/2014/main" val="572784166"/>
                  </a:ext>
                </a:extLst>
              </a:tr>
              <a:tr h="196335">
                <a:tc>
                  <a:txBody>
                    <a:bodyPr/>
                    <a:lstStyle/>
                    <a:p>
                      <a:pPr algn="just">
                        <a:buNone/>
                      </a:pPr>
                      <a:r>
                        <a:rPr lang="en-US" sz="1000">
                          <a:solidFill>
                            <a:schemeClr val="tx1"/>
                          </a:solidFill>
                          <a:effectLst/>
                          <a:latin typeface="Nunito Sans"/>
                        </a:rPr>
                        <a:t>11. </a:t>
                      </a:r>
                      <a:r>
                        <a:rPr lang="en-US" sz="1000" err="1">
                          <a:solidFill>
                            <a:schemeClr val="tx1"/>
                          </a:solidFill>
                          <a:effectLst/>
                          <a:latin typeface="Nunito Sans"/>
                        </a:rPr>
                        <a:t>Ajustes</a:t>
                      </a:r>
                      <a:r>
                        <a:rPr lang="en-US" sz="1000">
                          <a:solidFill>
                            <a:schemeClr val="tx1"/>
                          </a:solidFill>
                          <a:effectLst/>
                          <a:latin typeface="Nunito Sans"/>
                        </a:rPr>
                        <a:t> al PTEP</a:t>
                      </a:r>
                    </a:p>
                  </a:txBody>
                  <a:tcPr marL="0" marR="0" marT="0" marB="0" anchor="ctr"/>
                </a:tc>
                <a:tc>
                  <a:txBody>
                    <a:bodyPr/>
                    <a:lstStyle/>
                    <a:p>
                      <a:pPr algn="ctr">
                        <a:buNone/>
                      </a:pPr>
                      <a:r>
                        <a:rPr lang="en-US" sz="1000">
                          <a:solidFill>
                            <a:schemeClr val="tx1"/>
                          </a:solidFill>
                          <a:effectLst/>
                          <a:latin typeface="Nunito Sans"/>
                        </a:rPr>
                        <a:t>0%</a:t>
                      </a:r>
                    </a:p>
                  </a:txBody>
                  <a:tcPr marL="0" marR="0" marT="0" marB="0" anchor="ctr"/>
                </a:tc>
                <a:tc>
                  <a:txBody>
                    <a:bodyPr/>
                    <a:lstStyle/>
                    <a:p>
                      <a:pPr algn="ctr">
                        <a:buNone/>
                      </a:pPr>
                      <a:r>
                        <a:rPr lang="en-US" sz="1000">
                          <a:solidFill>
                            <a:schemeClr val="tx1"/>
                          </a:solidFill>
                          <a:effectLst/>
                          <a:latin typeface="Nunito Sans"/>
                        </a:rPr>
                        <a:t>24-6-25</a:t>
                      </a:r>
                    </a:p>
                  </a:txBody>
                  <a:tcPr marL="0" marR="0" marT="0" marB="0" anchor="ctr"/>
                </a:tc>
                <a:tc>
                  <a:txBody>
                    <a:bodyPr/>
                    <a:lstStyle/>
                    <a:p>
                      <a:pPr algn="ctr">
                        <a:buNone/>
                      </a:pPr>
                      <a:r>
                        <a:rPr lang="en-US" sz="1000">
                          <a:solidFill>
                            <a:schemeClr val="tx1"/>
                          </a:solidFill>
                          <a:effectLst/>
                          <a:latin typeface="Nunito Sans"/>
                        </a:rPr>
                        <a:t>11-7-25</a:t>
                      </a:r>
                    </a:p>
                  </a:txBody>
                  <a:tcPr marL="0" marR="0" marT="0" marB="0" anchor="ctr"/>
                </a:tc>
                <a:extLst>
                  <a:ext uri="{0D108BD9-81ED-4DB2-BD59-A6C34878D82A}">
                    <a16:rowId xmlns:a16="http://schemas.microsoft.com/office/drawing/2014/main" val="1785304029"/>
                  </a:ext>
                </a:extLst>
              </a:tr>
              <a:tr h="196335">
                <a:tc gridSpan="4">
                  <a:txBody>
                    <a:bodyPr/>
                    <a:lstStyle/>
                    <a:p>
                      <a:pPr algn="ctr">
                        <a:buNone/>
                      </a:pPr>
                      <a:r>
                        <a:rPr lang="en-US" sz="1000" b="1">
                          <a:solidFill>
                            <a:schemeClr val="tx1"/>
                          </a:solidFill>
                          <a:effectLst/>
                          <a:latin typeface="Nunito Sans"/>
                        </a:rPr>
                        <a:t>PARTICIPACION CIUDADANA</a:t>
                      </a:r>
                    </a:p>
                  </a:txBody>
                  <a:tcPr marL="0" marR="0" marT="0" marB="0" anchor="ctr">
                    <a:solidFill>
                      <a:schemeClr val="bg1">
                        <a:lumMod val="8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4110569608"/>
                  </a:ext>
                </a:extLst>
              </a:tr>
              <a:tr h="237670">
                <a:tc>
                  <a:txBody>
                    <a:bodyPr/>
                    <a:lstStyle/>
                    <a:p>
                      <a:pPr algn="just">
                        <a:buNone/>
                      </a:pPr>
                      <a:r>
                        <a:rPr lang="en-US" sz="1000">
                          <a:solidFill>
                            <a:schemeClr val="tx1"/>
                          </a:solidFill>
                          <a:effectLst/>
                          <a:latin typeface="Nunito Sans"/>
                        </a:rPr>
                        <a:t>1. </a:t>
                      </a:r>
                      <a:r>
                        <a:rPr lang="en-US" sz="1000" err="1">
                          <a:solidFill>
                            <a:schemeClr val="tx1"/>
                          </a:solidFill>
                          <a:effectLst/>
                          <a:latin typeface="Nunito Sans"/>
                        </a:rPr>
                        <a:t>Solicitar</a:t>
                      </a:r>
                      <a:r>
                        <a:rPr lang="en-US" sz="1000">
                          <a:solidFill>
                            <a:schemeClr val="tx1"/>
                          </a:solidFill>
                          <a:effectLst/>
                          <a:latin typeface="Nunito Sans"/>
                        </a:rPr>
                        <a:t> </a:t>
                      </a:r>
                      <a:r>
                        <a:rPr lang="en-US" sz="1000" err="1">
                          <a:solidFill>
                            <a:schemeClr val="tx1"/>
                          </a:solidFill>
                          <a:effectLst/>
                          <a:latin typeface="Nunito Sans"/>
                        </a:rPr>
                        <a:t>piezas</a:t>
                      </a:r>
                      <a:r>
                        <a:rPr lang="en-US" sz="1000">
                          <a:solidFill>
                            <a:schemeClr val="tx1"/>
                          </a:solidFill>
                          <a:effectLst/>
                          <a:latin typeface="Nunito Sans"/>
                        </a:rPr>
                        <a:t> </a:t>
                      </a:r>
                      <a:r>
                        <a:rPr lang="en-US" sz="1000" err="1">
                          <a:solidFill>
                            <a:schemeClr val="tx1"/>
                          </a:solidFill>
                          <a:effectLst/>
                          <a:latin typeface="Nunito Sans"/>
                        </a:rPr>
                        <a:t>publicitarias</a:t>
                      </a:r>
                      <a:r>
                        <a:rPr lang="en-US" sz="1000">
                          <a:solidFill>
                            <a:schemeClr val="tx1"/>
                          </a:solidFill>
                          <a:effectLst/>
                          <a:latin typeface="Nunito Sans"/>
                        </a:rPr>
                        <a:t> y </a:t>
                      </a:r>
                      <a:r>
                        <a:rPr lang="en-US" sz="1000" err="1">
                          <a:solidFill>
                            <a:schemeClr val="tx1"/>
                          </a:solidFill>
                          <a:effectLst/>
                          <a:latin typeface="Nunito Sans"/>
                        </a:rPr>
                        <a:t>elaborar</a:t>
                      </a:r>
                      <a:r>
                        <a:rPr lang="en-US" sz="1000">
                          <a:solidFill>
                            <a:schemeClr val="tx1"/>
                          </a:solidFill>
                          <a:effectLst/>
                          <a:latin typeface="Nunito Sans"/>
                        </a:rPr>
                        <a:t> </a:t>
                      </a:r>
                      <a:r>
                        <a:rPr lang="en-US" sz="1000" err="1">
                          <a:solidFill>
                            <a:schemeClr val="tx1"/>
                          </a:solidFill>
                          <a:effectLst/>
                          <a:latin typeface="Nunito Sans"/>
                        </a:rPr>
                        <a:t>formato</a:t>
                      </a:r>
                      <a:r>
                        <a:rPr lang="en-US" sz="1000">
                          <a:solidFill>
                            <a:schemeClr val="tx1"/>
                          </a:solidFill>
                          <a:effectLst/>
                          <a:latin typeface="Nunito Sans"/>
                        </a:rPr>
                        <a:t> para </a:t>
                      </a:r>
                      <a:r>
                        <a:rPr lang="en-US" sz="1000" err="1">
                          <a:solidFill>
                            <a:schemeClr val="tx1"/>
                          </a:solidFill>
                          <a:effectLst/>
                          <a:latin typeface="Nunito Sans"/>
                        </a:rPr>
                        <a:t>recepción</a:t>
                      </a:r>
                      <a:r>
                        <a:rPr lang="en-US" sz="1000">
                          <a:solidFill>
                            <a:schemeClr val="tx1"/>
                          </a:solidFill>
                          <a:effectLst/>
                          <a:latin typeface="Nunito Sans"/>
                        </a:rPr>
                        <a:t> de </a:t>
                      </a:r>
                      <a:r>
                        <a:rPr lang="en-US" sz="1000" err="1">
                          <a:solidFill>
                            <a:schemeClr val="tx1"/>
                          </a:solidFill>
                          <a:effectLst/>
                          <a:latin typeface="Nunito Sans"/>
                        </a:rPr>
                        <a:t>observaciones</a:t>
                      </a:r>
                      <a:endParaRPr lang="en-US" sz="1000">
                        <a:solidFill>
                          <a:schemeClr val="tx1"/>
                        </a:solidFill>
                        <a:effectLst/>
                        <a:latin typeface="Nunito Sans"/>
                      </a:endParaRPr>
                    </a:p>
                  </a:txBody>
                  <a:tcPr marL="0" marR="0" marT="0" marB="0" anchor="ctr"/>
                </a:tc>
                <a:tc>
                  <a:txBody>
                    <a:bodyPr/>
                    <a:lstStyle/>
                    <a:p>
                      <a:pPr algn="ctr">
                        <a:buNone/>
                      </a:pPr>
                      <a:r>
                        <a:rPr lang="en-US" sz="1000">
                          <a:solidFill>
                            <a:schemeClr val="tx1"/>
                          </a:solidFill>
                          <a:effectLst/>
                          <a:latin typeface="Nunito Sans"/>
                        </a:rPr>
                        <a:t>0%</a:t>
                      </a:r>
                    </a:p>
                  </a:txBody>
                  <a:tcPr marL="0" marR="0" marT="0" marB="0" anchor="ctr"/>
                </a:tc>
                <a:tc>
                  <a:txBody>
                    <a:bodyPr/>
                    <a:lstStyle/>
                    <a:p>
                      <a:pPr algn="ctr">
                        <a:buNone/>
                      </a:pPr>
                      <a:r>
                        <a:rPr lang="en-US" sz="1000">
                          <a:solidFill>
                            <a:schemeClr val="tx1"/>
                          </a:solidFill>
                          <a:effectLst/>
                          <a:latin typeface="Nunito Sans"/>
                        </a:rPr>
                        <a:t>7-7-25</a:t>
                      </a:r>
                    </a:p>
                  </a:txBody>
                  <a:tcPr marL="0" marR="0" marT="0" marB="0" anchor="ctr"/>
                </a:tc>
                <a:tc>
                  <a:txBody>
                    <a:bodyPr/>
                    <a:lstStyle/>
                    <a:p>
                      <a:pPr algn="ctr">
                        <a:buNone/>
                      </a:pPr>
                      <a:r>
                        <a:rPr lang="en-US" sz="1000">
                          <a:solidFill>
                            <a:schemeClr val="tx1"/>
                          </a:solidFill>
                          <a:effectLst/>
                          <a:latin typeface="Nunito Sans"/>
                        </a:rPr>
                        <a:t>10-7-25</a:t>
                      </a:r>
                    </a:p>
                  </a:txBody>
                  <a:tcPr marL="0" marR="0" marT="0" marB="0" anchor="ctr"/>
                </a:tc>
                <a:extLst>
                  <a:ext uri="{0D108BD9-81ED-4DB2-BD59-A6C34878D82A}">
                    <a16:rowId xmlns:a16="http://schemas.microsoft.com/office/drawing/2014/main" val="741703187"/>
                  </a:ext>
                </a:extLst>
              </a:tr>
              <a:tr h="268671">
                <a:tc>
                  <a:txBody>
                    <a:bodyPr/>
                    <a:lstStyle/>
                    <a:p>
                      <a:pPr algn="just">
                        <a:buNone/>
                      </a:pPr>
                      <a:r>
                        <a:rPr lang="en-US" sz="1000">
                          <a:solidFill>
                            <a:schemeClr val="tx1"/>
                          </a:solidFill>
                          <a:effectLst/>
                          <a:latin typeface="Nunito Sans"/>
                        </a:rPr>
                        <a:t>2. </a:t>
                      </a:r>
                      <a:r>
                        <a:rPr lang="en-US" sz="1000" err="1">
                          <a:solidFill>
                            <a:schemeClr val="tx1"/>
                          </a:solidFill>
                          <a:effectLst/>
                          <a:latin typeface="Nunito Sans"/>
                        </a:rPr>
                        <a:t>Solicitud</a:t>
                      </a:r>
                      <a:r>
                        <a:rPr lang="en-US" sz="1000">
                          <a:solidFill>
                            <a:schemeClr val="tx1"/>
                          </a:solidFill>
                          <a:effectLst/>
                          <a:latin typeface="Nunito Sans"/>
                        </a:rPr>
                        <a:t> a la OIP para </a:t>
                      </a:r>
                      <a:r>
                        <a:rPr lang="en-US" sz="1000" err="1">
                          <a:solidFill>
                            <a:schemeClr val="tx1"/>
                          </a:solidFill>
                          <a:effectLst/>
                          <a:latin typeface="Nunito Sans"/>
                        </a:rPr>
                        <a:t>publicación</a:t>
                      </a:r>
                      <a:r>
                        <a:rPr lang="en-US" sz="1000">
                          <a:solidFill>
                            <a:schemeClr val="tx1"/>
                          </a:solidFill>
                          <a:effectLst/>
                          <a:latin typeface="Nunito Sans"/>
                        </a:rPr>
                        <a:t> del </a:t>
                      </a:r>
                      <a:r>
                        <a:rPr lang="en-US" sz="1000" err="1">
                          <a:solidFill>
                            <a:schemeClr val="tx1"/>
                          </a:solidFill>
                          <a:effectLst/>
                          <a:latin typeface="Nunito Sans"/>
                        </a:rPr>
                        <a:t>preliminar</a:t>
                      </a:r>
                      <a:r>
                        <a:rPr lang="en-US" sz="1000">
                          <a:solidFill>
                            <a:schemeClr val="tx1"/>
                          </a:solidFill>
                          <a:effectLst/>
                          <a:latin typeface="Nunito Sans"/>
                        </a:rPr>
                        <a:t> del PTEP </a:t>
                      </a:r>
                      <a:r>
                        <a:rPr lang="en-US" sz="1000" err="1">
                          <a:solidFill>
                            <a:schemeClr val="tx1"/>
                          </a:solidFill>
                          <a:effectLst/>
                          <a:latin typeface="Nunito Sans"/>
                        </a:rPr>
                        <a:t>en</a:t>
                      </a:r>
                      <a:r>
                        <a:rPr lang="en-US" sz="1000">
                          <a:solidFill>
                            <a:schemeClr val="tx1"/>
                          </a:solidFill>
                          <a:effectLst/>
                          <a:latin typeface="Nunito Sans"/>
                        </a:rPr>
                        <a:t> </a:t>
                      </a:r>
                      <a:r>
                        <a:rPr lang="en-US" sz="1000" err="1">
                          <a:solidFill>
                            <a:schemeClr val="tx1"/>
                          </a:solidFill>
                          <a:effectLst/>
                          <a:latin typeface="Nunito Sans"/>
                        </a:rPr>
                        <a:t>pagina</a:t>
                      </a:r>
                      <a:r>
                        <a:rPr lang="en-US" sz="1000">
                          <a:solidFill>
                            <a:schemeClr val="tx1"/>
                          </a:solidFill>
                          <a:effectLst/>
                          <a:latin typeface="Nunito Sans"/>
                        </a:rPr>
                        <a:t> web de la </a:t>
                      </a:r>
                      <a:r>
                        <a:rPr lang="en-US" sz="1000" err="1">
                          <a:solidFill>
                            <a:schemeClr val="tx1"/>
                          </a:solidFill>
                          <a:effectLst/>
                          <a:latin typeface="Nunito Sans"/>
                        </a:rPr>
                        <a:t>entidad</a:t>
                      </a:r>
                      <a:r>
                        <a:rPr lang="en-US" sz="1000">
                          <a:solidFill>
                            <a:schemeClr val="tx1"/>
                          </a:solidFill>
                          <a:effectLst/>
                          <a:latin typeface="Nunito Sans"/>
                        </a:rPr>
                        <a:t> y redes </a:t>
                      </a:r>
                      <a:r>
                        <a:rPr lang="en-US" sz="1000" err="1">
                          <a:solidFill>
                            <a:schemeClr val="tx1"/>
                          </a:solidFill>
                          <a:effectLst/>
                          <a:latin typeface="Nunito Sans"/>
                        </a:rPr>
                        <a:t>sociales</a:t>
                      </a:r>
                      <a:endParaRPr lang="en-US" sz="1000">
                        <a:solidFill>
                          <a:schemeClr val="tx1"/>
                        </a:solidFill>
                        <a:effectLst/>
                        <a:latin typeface="Nunito Sans"/>
                      </a:endParaRPr>
                    </a:p>
                  </a:txBody>
                  <a:tcPr marL="0" marR="0" marT="0" marB="0" anchor="ctr"/>
                </a:tc>
                <a:tc>
                  <a:txBody>
                    <a:bodyPr/>
                    <a:lstStyle/>
                    <a:p>
                      <a:pPr algn="ctr">
                        <a:buNone/>
                      </a:pPr>
                      <a:r>
                        <a:rPr lang="en-US" sz="1000">
                          <a:solidFill>
                            <a:schemeClr val="tx1"/>
                          </a:solidFill>
                          <a:effectLst/>
                          <a:latin typeface="Nunito Sans"/>
                        </a:rPr>
                        <a:t>0%</a:t>
                      </a:r>
                    </a:p>
                  </a:txBody>
                  <a:tcPr marL="0" marR="0" marT="0" marB="0" anchor="ctr"/>
                </a:tc>
                <a:tc>
                  <a:txBody>
                    <a:bodyPr/>
                    <a:lstStyle/>
                    <a:p>
                      <a:pPr algn="ctr">
                        <a:buNone/>
                      </a:pPr>
                      <a:r>
                        <a:rPr lang="en-US" sz="1000">
                          <a:solidFill>
                            <a:schemeClr val="tx1"/>
                          </a:solidFill>
                          <a:effectLst/>
                          <a:latin typeface="Nunito Sans"/>
                        </a:rPr>
                        <a:t>10-7-25</a:t>
                      </a:r>
                    </a:p>
                  </a:txBody>
                  <a:tcPr marL="0" marR="0" marT="0" marB="0" anchor="ctr"/>
                </a:tc>
                <a:tc>
                  <a:txBody>
                    <a:bodyPr/>
                    <a:lstStyle/>
                    <a:p>
                      <a:pPr algn="ctr">
                        <a:buNone/>
                      </a:pPr>
                      <a:r>
                        <a:rPr lang="en-US" sz="1000">
                          <a:solidFill>
                            <a:schemeClr val="tx1"/>
                          </a:solidFill>
                          <a:effectLst/>
                          <a:latin typeface="Nunito Sans"/>
                        </a:rPr>
                        <a:t>11-7-25</a:t>
                      </a:r>
                    </a:p>
                  </a:txBody>
                  <a:tcPr marL="0" marR="0" marT="0" marB="0" anchor="ctr"/>
                </a:tc>
                <a:extLst>
                  <a:ext uri="{0D108BD9-81ED-4DB2-BD59-A6C34878D82A}">
                    <a16:rowId xmlns:a16="http://schemas.microsoft.com/office/drawing/2014/main" val="777398676"/>
                  </a:ext>
                </a:extLst>
              </a:tr>
              <a:tr h="268671">
                <a:tc>
                  <a:txBody>
                    <a:bodyPr/>
                    <a:lstStyle/>
                    <a:p>
                      <a:pPr algn="just">
                        <a:buNone/>
                      </a:pPr>
                      <a:r>
                        <a:rPr lang="en-US" sz="1000">
                          <a:solidFill>
                            <a:schemeClr val="tx1"/>
                          </a:solidFill>
                          <a:effectLst/>
                          <a:latin typeface="Nunito Sans"/>
                        </a:rPr>
                        <a:t>3. </a:t>
                      </a:r>
                      <a:r>
                        <a:rPr lang="en-US" sz="1000" err="1">
                          <a:solidFill>
                            <a:schemeClr val="tx1"/>
                          </a:solidFill>
                          <a:effectLst/>
                          <a:latin typeface="Nunito Sans"/>
                        </a:rPr>
                        <a:t>Publicación</a:t>
                      </a:r>
                      <a:r>
                        <a:rPr lang="en-US" sz="1000">
                          <a:solidFill>
                            <a:schemeClr val="tx1"/>
                          </a:solidFill>
                          <a:effectLst/>
                          <a:latin typeface="Nunito Sans"/>
                        </a:rPr>
                        <a:t> </a:t>
                      </a:r>
                      <a:r>
                        <a:rPr lang="en-US" sz="1000" err="1">
                          <a:solidFill>
                            <a:schemeClr val="tx1"/>
                          </a:solidFill>
                          <a:effectLst/>
                          <a:latin typeface="Nunito Sans"/>
                        </a:rPr>
                        <a:t>en</a:t>
                      </a:r>
                      <a:r>
                        <a:rPr lang="en-US" sz="1000">
                          <a:solidFill>
                            <a:schemeClr val="tx1"/>
                          </a:solidFill>
                          <a:effectLst/>
                          <a:latin typeface="Nunito Sans"/>
                        </a:rPr>
                        <a:t> </a:t>
                      </a:r>
                      <a:r>
                        <a:rPr lang="en-US" sz="1000" err="1">
                          <a:solidFill>
                            <a:schemeClr val="tx1"/>
                          </a:solidFill>
                          <a:effectLst/>
                          <a:latin typeface="Nunito Sans"/>
                        </a:rPr>
                        <a:t>pagina</a:t>
                      </a:r>
                      <a:r>
                        <a:rPr lang="en-US" sz="1000">
                          <a:solidFill>
                            <a:schemeClr val="tx1"/>
                          </a:solidFill>
                          <a:effectLst/>
                          <a:latin typeface="Nunito Sans"/>
                        </a:rPr>
                        <a:t> web </a:t>
                      </a:r>
                      <a:r>
                        <a:rPr lang="en-US" sz="1000" err="1">
                          <a:solidFill>
                            <a:schemeClr val="tx1"/>
                          </a:solidFill>
                          <a:effectLst/>
                          <a:latin typeface="Nunito Sans"/>
                        </a:rPr>
                        <a:t>el</a:t>
                      </a:r>
                      <a:r>
                        <a:rPr lang="en-US" sz="1000">
                          <a:solidFill>
                            <a:schemeClr val="tx1"/>
                          </a:solidFill>
                          <a:effectLst/>
                          <a:latin typeface="Nunito Sans"/>
                        </a:rPr>
                        <a:t> </a:t>
                      </a:r>
                      <a:r>
                        <a:rPr lang="en-US" sz="1000" err="1">
                          <a:solidFill>
                            <a:schemeClr val="tx1"/>
                          </a:solidFill>
                          <a:effectLst/>
                          <a:latin typeface="Nunito Sans"/>
                        </a:rPr>
                        <a:t>Preliminar</a:t>
                      </a:r>
                      <a:r>
                        <a:rPr lang="en-US" sz="1000">
                          <a:solidFill>
                            <a:schemeClr val="tx1"/>
                          </a:solidFill>
                          <a:effectLst/>
                          <a:latin typeface="Nunito Sans"/>
                        </a:rPr>
                        <a:t> del PTEP para </a:t>
                      </a:r>
                      <a:r>
                        <a:rPr lang="en-US" sz="1000" err="1">
                          <a:solidFill>
                            <a:schemeClr val="tx1"/>
                          </a:solidFill>
                          <a:effectLst/>
                          <a:latin typeface="Nunito Sans"/>
                        </a:rPr>
                        <a:t>comentarios</a:t>
                      </a:r>
                      <a:r>
                        <a:rPr lang="en-US" sz="1000">
                          <a:solidFill>
                            <a:schemeClr val="tx1"/>
                          </a:solidFill>
                          <a:effectLst/>
                          <a:latin typeface="Nunito Sans"/>
                        </a:rPr>
                        <a:t> de la </a:t>
                      </a:r>
                      <a:r>
                        <a:rPr lang="en-US" sz="1000" err="1">
                          <a:solidFill>
                            <a:schemeClr val="tx1"/>
                          </a:solidFill>
                          <a:effectLst/>
                          <a:latin typeface="Nunito Sans"/>
                        </a:rPr>
                        <a:t>ciudadanía</a:t>
                      </a:r>
                      <a:endParaRPr lang="en-US" sz="1000">
                        <a:solidFill>
                          <a:schemeClr val="tx1"/>
                        </a:solidFill>
                        <a:effectLst/>
                        <a:latin typeface="Nunito Sans"/>
                      </a:endParaRPr>
                    </a:p>
                  </a:txBody>
                  <a:tcPr marL="0" marR="0" marT="0" marB="0" anchor="ctr"/>
                </a:tc>
                <a:tc>
                  <a:txBody>
                    <a:bodyPr/>
                    <a:lstStyle/>
                    <a:p>
                      <a:pPr algn="ctr">
                        <a:buNone/>
                      </a:pPr>
                      <a:r>
                        <a:rPr lang="en-US" sz="1000">
                          <a:solidFill>
                            <a:schemeClr val="tx1"/>
                          </a:solidFill>
                          <a:effectLst/>
                          <a:latin typeface="Nunito Sans"/>
                        </a:rPr>
                        <a:t>0%</a:t>
                      </a:r>
                    </a:p>
                  </a:txBody>
                  <a:tcPr marL="0" marR="0" marT="0" marB="0" anchor="ctr"/>
                </a:tc>
                <a:tc>
                  <a:txBody>
                    <a:bodyPr/>
                    <a:lstStyle/>
                    <a:p>
                      <a:pPr algn="ctr">
                        <a:buNone/>
                      </a:pPr>
                      <a:r>
                        <a:rPr lang="en-US" sz="1000">
                          <a:solidFill>
                            <a:schemeClr val="tx1"/>
                          </a:solidFill>
                          <a:effectLst/>
                          <a:latin typeface="Nunito Sans"/>
                        </a:rPr>
                        <a:t>15-7-25</a:t>
                      </a:r>
                    </a:p>
                  </a:txBody>
                  <a:tcPr marL="0" marR="0" marT="0" marB="0" anchor="ctr"/>
                </a:tc>
                <a:tc>
                  <a:txBody>
                    <a:bodyPr/>
                    <a:lstStyle/>
                    <a:p>
                      <a:pPr algn="ctr">
                        <a:buNone/>
                      </a:pPr>
                      <a:r>
                        <a:rPr lang="en-US" sz="1000">
                          <a:solidFill>
                            <a:schemeClr val="tx1"/>
                          </a:solidFill>
                          <a:effectLst/>
                          <a:latin typeface="Nunito Sans"/>
                        </a:rPr>
                        <a:t>31-7-25</a:t>
                      </a:r>
                    </a:p>
                  </a:txBody>
                  <a:tcPr marL="0" marR="0" marT="0" marB="0" anchor="ctr"/>
                </a:tc>
                <a:extLst>
                  <a:ext uri="{0D108BD9-81ED-4DB2-BD59-A6C34878D82A}">
                    <a16:rowId xmlns:a16="http://schemas.microsoft.com/office/drawing/2014/main" val="1266638791"/>
                  </a:ext>
                </a:extLst>
              </a:tr>
              <a:tr h="196335">
                <a:tc>
                  <a:txBody>
                    <a:bodyPr/>
                    <a:lstStyle/>
                    <a:p>
                      <a:pPr algn="just">
                        <a:buNone/>
                      </a:pPr>
                      <a:r>
                        <a:rPr lang="en-US" sz="1000">
                          <a:solidFill>
                            <a:schemeClr val="tx1"/>
                          </a:solidFill>
                          <a:effectLst/>
                          <a:latin typeface="Nunito Sans"/>
                        </a:rPr>
                        <a:t>4. </a:t>
                      </a:r>
                      <a:r>
                        <a:rPr lang="en-US" sz="1000" err="1">
                          <a:solidFill>
                            <a:schemeClr val="tx1"/>
                          </a:solidFill>
                          <a:effectLst/>
                          <a:latin typeface="Nunito Sans"/>
                        </a:rPr>
                        <a:t>Ajustes</a:t>
                      </a:r>
                      <a:r>
                        <a:rPr lang="en-US" sz="1000">
                          <a:solidFill>
                            <a:schemeClr val="tx1"/>
                          </a:solidFill>
                          <a:effectLst/>
                          <a:latin typeface="Nunito Sans"/>
                        </a:rPr>
                        <a:t> al PTEP</a:t>
                      </a:r>
                    </a:p>
                  </a:txBody>
                  <a:tcPr marL="0" marR="0" marT="0" marB="0" anchor="ctr"/>
                </a:tc>
                <a:tc>
                  <a:txBody>
                    <a:bodyPr/>
                    <a:lstStyle/>
                    <a:p>
                      <a:pPr algn="ctr">
                        <a:buNone/>
                      </a:pPr>
                      <a:r>
                        <a:rPr lang="en-US" sz="1000">
                          <a:solidFill>
                            <a:schemeClr val="tx1"/>
                          </a:solidFill>
                          <a:effectLst/>
                          <a:latin typeface="Nunito Sans"/>
                        </a:rPr>
                        <a:t>0%</a:t>
                      </a:r>
                    </a:p>
                  </a:txBody>
                  <a:tcPr marL="0" marR="0" marT="0" marB="0" anchor="ctr"/>
                </a:tc>
                <a:tc>
                  <a:txBody>
                    <a:bodyPr/>
                    <a:lstStyle/>
                    <a:p>
                      <a:pPr algn="ctr">
                        <a:buNone/>
                      </a:pPr>
                      <a:r>
                        <a:rPr lang="en-US" sz="1000">
                          <a:solidFill>
                            <a:schemeClr val="tx1"/>
                          </a:solidFill>
                          <a:effectLst/>
                          <a:latin typeface="Nunito Sans"/>
                        </a:rPr>
                        <a:t>1-8-25</a:t>
                      </a:r>
                    </a:p>
                  </a:txBody>
                  <a:tcPr marL="0" marR="0" marT="0" marB="0" anchor="ctr"/>
                </a:tc>
                <a:tc>
                  <a:txBody>
                    <a:bodyPr/>
                    <a:lstStyle/>
                    <a:p>
                      <a:pPr algn="ctr">
                        <a:buNone/>
                      </a:pPr>
                      <a:r>
                        <a:rPr lang="en-US" sz="1000">
                          <a:solidFill>
                            <a:schemeClr val="tx1"/>
                          </a:solidFill>
                          <a:effectLst/>
                          <a:latin typeface="Nunito Sans"/>
                        </a:rPr>
                        <a:t>8-8-25</a:t>
                      </a:r>
                    </a:p>
                  </a:txBody>
                  <a:tcPr marL="0" marR="0" marT="0" marB="0" anchor="ctr"/>
                </a:tc>
                <a:extLst>
                  <a:ext uri="{0D108BD9-81ED-4DB2-BD59-A6C34878D82A}">
                    <a16:rowId xmlns:a16="http://schemas.microsoft.com/office/drawing/2014/main" val="4130611332"/>
                  </a:ext>
                </a:extLst>
              </a:tr>
              <a:tr h="196335">
                <a:tc gridSpan="4">
                  <a:txBody>
                    <a:bodyPr/>
                    <a:lstStyle/>
                    <a:p>
                      <a:pPr algn="ctr">
                        <a:buNone/>
                      </a:pPr>
                      <a:r>
                        <a:rPr lang="en-US" sz="1000" b="1">
                          <a:solidFill>
                            <a:schemeClr val="tx1"/>
                          </a:solidFill>
                          <a:effectLst/>
                          <a:latin typeface="Nunito Sans"/>
                        </a:rPr>
                        <a:t>APROBACION Y PUBLICACION DEFINITIVA</a:t>
                      </a:r>
                    </a:p>
                  </a:txBody>
                  <a:tcPr marL="0" marR="0" marT="0" marB="0" anchor="ctr">
                    <a:solidFill>
                      <a:schemeClr val="bg1">
                        <a:lumMod val="85000"/>
                      </a:schemeClr>
                    </a:solidFill>
                  </a:tcPr>
                </a:tc>
                <a:tc hMerge="1">
                  <a:txBody>
                    <a:bodyPr/>
                    <a:lstStyle/>
                    <a:p>
                      <a:endParaRPr lang="en-US"/>
                    </a:p>
                  </a:txBody>
                  <a:tcPr marL="0" marR="0" marT="0" marB="0" horzOverflow="overflow"/>
                </a:tc>
                <a:tc hMerge="1">
                  <a:txBody>
                    <a:bodyPr/>
                    <a:lstStyle/>
                    <a:p>
                      <a:endParaRPr lang="en-US"/>
                    </a:p>
                  </a:txBody>
                  <a:tcPr marL="0" marR="0" marT="0" marB="0" horzOverflow="overflow"/>
                </a:tc>
                <a:tc hMerge="1">
                  <a:txBody>
                    <a:bodyPr/>
                    <a:lstStyle/>
                    <a:p>
                      <a:endParaRPr lang="en-US"/>
                    </a:p>
                  </a:txBody>
                  <a:tcPr marL="0" marR="0" marT="0" marB="0" horzOverflow="overflow"/>
                </a:tc>
                <a:extLst>
                  <a:ext uri="{0D108BD9-81ED-4DB2-BD59-A6C34878D82A}">
                    <a16:rowId xmlns:a16="http://schemas.microsoft.com/office/drawing/2014/main" val="603093213"/>
                  </a:ext>
                </a:extLst>
              </a:tr>
              <a:tr h="196335">
                <a:tc>
                  <a:txBody>
                    <a:bodyPr/>
                    <a:lstStyle/>
                    <a:p>
                      <a:pPr algn="just">
                        <a:buNone/>
                      </a:pPr>
                      <a:r>
                        <a:rPr lang="en-US" sz="1000">
                          <a:solidFill>
                            <a:schemeClr val="tx1"/>
                          </a:solidFill>
                          <a:effectLst/>
                          <a:latin typeface="Nunito Sans"/>
                        </a:rPr>
                        <a:t>1. </a:t>
                      </a:r>
                      <a:r>
                        <a:rPr lang="en-US" sz="1000" err="1">
                          <a:solidFill>
                            <a:schemeClr val="tx1"/>
                          </a:solidFill>
                          <a:effectLst/>
                          <a:latin typeface="Nunito Sans"/>
                        </a:rPr>
                        <a:t>Convocatoria</a:t>
                      </a:r>
                      <a:r>
                        <a:rPr lang="en-US" sz="1000">
                          <a:solidFill>
                            <a:schemeClr val="tx1"/>
                          </a:solidFill>
                          <a:effectLst/>
                          <a:latin typeface="Nunito Sans"/>
                        </a:rPr>
                        <a:t> </a:t>
                      </a:r>
                      <a:r>
                        <a:rPr lang="en-US" sz="1000" err="1">
                          <a:solidFill>
                            <a:schemeClr val="tx1"/>
                          </a:solidFill>
                          <a:effectLst/>
                          <a:latin typeface="Nunito Sans"/>
                        </a:rPr>
                        <a:t>Comité</a:t>
                      </a:r>
                      <a:r>
                        <a:rPr lang="en-US" sz="1000">
                          <a:solidFill>
                            <a:schemeClr val="tx1"/>
                          </a:solidFill>
                          <a:effectLst/>
                          <a:latin typeface="Nunito Sans"/>
                        </a:rPr>
                        <a:t> </a:t>
                      </a:r>
                      <a:r>
                        <a:rPr lang="en-US" sz="1000" err="1">
                          <a:solidFill>
                            <a:schemeClr val="tx1"/>
                          </a:solidFill>
                          <a:effectLst/>
                          <a:latin typeface="Nunito Sans"/>
                        </a:rPr>
                        <a:t>Institucional</a:t>
                      </a:r>
                      <a:r>
                        <a:rPr lang="en-US" sz="1000">
                          <a:solidFill>
                            <a:schemeClr val="tx1"/>
                          </a:solidFill>
                          <a:effectLst/>
                          <a:latin typeface="Nunito Sans"/>
                        </a:rPr>
                        <a:t> de </a:t>
                      </a:r>
                      <a:r>
                        <a:rPr lang="en-US" sz="1000" err="1">
                          <a:solidFill>
                            <a:schemeClr val="tx1"/>
                          </a:solidFill>
                          <a:effectLst/>
                          <a:latin typeface="Nunito Sans"/>
                        </a:rPr>
                        <a:t>Gestión</a:t>
                      </a:r>
                      <a:r>
                        <a:rPr lang="en-US" sz="1000">
                          <a:solidFill>
                            <a:schemeClr val="tx1"/>
                          </a:solidFill>
                          <a:effectLst/>
                          <a:latin typeface="Nunito Sans"/>
                        </a:rPr>
                        <a:t> y </a:t>
                      </a:r>
                      <a:r>
                        <a:rPr lang="en-US" sz="1000" err="1">
                          <a:solidFill>
                            <a:schemeClr val="tx1"/>
                          </a:solidFill>
                          <a:effectLst/>
                          <a:latin typeface="Nunito Sans"/>
                        </a:rPr>
                        <a:t>Desempeño</a:t>
                      </a:r>
                      <a:endParaRPr lang="en-US" sz="1000">
                        <a:solidFill>
                          <a:schemeClr val="tx1"/>
                        </a:solidFill>
                        <a:effectLst/>
                        <a:latin typeface="Nunito Sans"/>
                      </a:endParaRPr>
                    </a:p>
                  </a:txBody>
                  <a:tcPr marL="0" marR="0" marT="0" marB="0" anchor="ctr"/>
                </a:tc>
                <a:tc>
                  <a:txBody>
                    <a:bodyPr/>
                    <a:lstStyle/>
                    <a:p>
                      <a:pPr algn="ctr">
                        <a:buNone/>
                      </a:pPr>
                      <a:r>
                        <a:rPr lang="en-US" sz="1000">
                          <a:solidFill>
                            <a:schemeClr val="tx1"/>
                          </a:solidFill>
                          <a:effectLst/>
                          <a:latin typeface="Nunito Sans"/>
                        </a:rPr>
                        <a:t>0%</a:t>
                      </a:r>
                    </a:p>
                  </a:txBody>
                  <a:tcPr marL="0" marR="0" marT="0" marB="0" anchor="ctr"/>
                </a:tc>
                <a:tc>
                  <a:txBody>
                    <a:bodyPr/>
                    <a:lstStyle/>
                    <a:p>
                      <a:pPr algn="ctr">
                        <a:buNone/>
                      </a:pPr>
                      <a:r>
                        <a:rPr lang="en-US" sz="1000">
                          <a:solidFill>
                            <a:schemeClr val="tx1"/>
                          </a:solidFill>
                          <a:effectLst/>
                          <a:latin typeface="Nunito Sans"/>
                        </a:rPr>
                        <a:t>11-8-25</a:t>
                      </a:r>
                    </a:p>
                  </a:txBody>
                  <a:tcPr marL="0" marR="0" marT="0" marB="0" anchor="ctr"/>
                </a:tc>
                <a:tc>
                  <a:txBody>
                    <a:bodyPr/>
                    <a:lstStyle/>
                    <a:p>
                      <a:pPr algn="ctr">
                        <a:buNone/>
                      </a:pPr>
                      <a:r>
                        <a:rPr lang="en-US" sz="1000">
                          <a:solidFill>
                            <a:schemeClr val="tx1"/>
                          </a:solidFill>
                          <a:effectLst/>
                          <a:latin typeface="Nunito Sans"/>
                        </a:rPr>
                        <a:t>11-8-25</a:t>
                      </a:r>
                    </a:p>
                  </a:txBody>
                  <a:tcPr marL="0" marR="0" marT="0" marB="0" anchor="ctr"/>
                </a:tc>
                <a:extLst>
                  <a:ext uri="{0D108BD9-81ED-4DB2-BD59-A6C34878D82A}">
                    <a16:rowId xmlns:a16="http://schemas.microsoft.com/office/drawing/2014/main" val="2646885014"/>
                  </a:ext>
                </a:extLst>
              </a:tr>
              <a:tr h="268671">
                <a:tc>
                  <a:txBody>
                    <a:bodyPr/>
                    <a:lstStyle/>
                    <a:p>
                      <a:pPr algn="just">
                        <a:buNone/>
                      </a:pPr>
                      <a:r>
                        <a:rPr lang="en-US" sz="1000">
                          <a:solidFill>
                            <a:schemeClr val="tx1"/>
                          </a:solidFill>
                          <a:effectLst/>
                          <a:latin typeface="Nunito Sans"/>
                        </a:rPr>
                        <a:t>2. </a:t>
                      </a:r>
                      <a:r>
                        <a:rPr lang="en-US" sz="1000" err="1">
                          <a:solidFill>
                            <a:schemeClr val="tx1"/>
                          </a:solidFill>
                          <a:effectLst/>
                          <a:latin typeface="Nunito Sans"/>
                        </a:rPr>
                        <a:t>Sesión</a:t>
                      </a:r>
                      <a:r>
                        <a:rPr lang="en-US" sz="1000">
                          <a:solidFill>
                            <a:schemeClr val="tx1"/>
                          </a:solidFill>
                          <a:effectLst/>
                          <a:latin typeface="Nunito Sans"/>
                        </a:rPr>
                        <a:t> del </a:t>
                      </a:r>
                      <a:r>
                        <a:rPr lang="en-US" sz="1000" err="1">
                          <a:solidFill>
                            <a:schemeClr val="tx1"/>
                          </a:solidFill>
                          <a:effectLst/>
                          <a:latin typeface="Nunito Sans"/>
                        </a:rPr>
                        <a:t>Comité</a:t>
                      </a:r>
                      <a:r>
                        <a:rPr lang="en-US" sz="1000">
                          <a:solidFill>
                            <a:schemeClr val="tx1"/>
                          </a:solidFill>
                          <a:effectLst/>
                          <a:latin typeface="Nunito Sans"/>
                        </a:rPr>
                        <a:t> </a:t>
                      </a:r>
                      <a:r>
                        <a:rPr lang="en-US" sz="1000" err="1">
                          <a:solidFill>
                            <a:schemeClr val="tx1"/>
                          </a:solidFill>
                          <a:effectLst/>
                          <a:latin typeface="Nunito Sans"/>
                        </a:rPr>
                        <a:t>Institucional</a:t>
                      </a:r>
                      <a:r>
                        <a:rPr lang="en-US" sz="1000">
                          <a:solidFill>
                            <a:schemeClr val="tx1"/>
                          </a:solidFill>
                          <a:effectLst/>
                          <a:latin typeface="Nunito Sans"/>
                        </a:rPr>
                        <a:t> de </a:t>
                      </a:r>
                      <a:r>
                        <a:rPr lang="en-US" sz="1000" err="1">
                          <a:solidFill>
                            <a:schemeClr val="tx1"/>
                          </a:solidFill>
                          <a:effectLst/>
                          <a:latin typeface="Nunito Sans"/>
                        </a:rPr>
                        <a:t>Gestión</a:t>
                      </a:r>
                      <a:r>
                        <a:rPr lang="en-US" sz="1000">
                          <a:solidFill>
                            <a:schemeClr val="tx1"/>
                          </a:solidFill>
                          <a:effectLst/>
                          <a:latin typeface="Nunito Sans"/>
                        </a:rPr>
                        <a:t> y </a:t>
                      </a:r>
                      <a:r>
                        <a:rPr lang="en-US" sz="1000" err="1">
                          <a:solidFill>
                            <a:schemeClr val="tx1"/>
                          </a:solidFill>
                          <a:effectLst/>
                          <a:latin typeface="Nunito Sans"/>
                        </a:rPr>
                        <a:t>Desempeño</a:t>
                      </a:r>
                      <a:r>
                        <a:rPr lang="en-US" sz="1000">
                          <a:solidFill>
                            <a:schemeClr val="tx1"/>
                          </a:solidFill>
                          <a:effectLst/>
                          <a:latin typeface="Nunito Sans"/>
                        </a:rPr>
                        <a:t> para </a:t>
                      </a:r>
                      <a:r>
                        <a:rPr lang="en-US" sz="1000" err="1">
                          <a:solidFill>
                            <a:schemeClr val="tx1"/>
                          </a:solidFill>
                          <a:effectLst/>
                          <a:latin typeface="Nunito Sans"/>
                        </a:rPr>
                        <a:t>aprobación</a:t>
                      </a:r>
                      <a:r>
                        <a:rPr lang="en-US" sz="1000">
                          <a:solidFill>
                            <a:schemeClr val="tx1"/>
                          </a:solidFill>
                          <a:effectLst/>
                          <a:latin typeface="Nunito Sans"/>
                        </a:rPr>
                        <a:t> del PTEP</a:t>
                      </a:r>
                    </a:p>
                  </a:txBody>
                  <a:tcPr marL="0" marR="0" marT="0" marB="0" anchor="ctr"/>
                </a:tc>
                <a:tc>
                  <a:txBody>
                    <a:bodyPr/>
                    <a:lstStyle/>
                    <a:p>
                      <a:pPr algn="ctr">
                        <a:buNone/>
                      </a:pPr>
                      <a:r>
                        <a:rPr lang="en-US" sz="1000">
                          <a:solidFill>
                            <a:schemeClr val="tx1"/>
                          </a:solidFill>
                          <a:effectLst/>
                          <a:latin typeface="Nunito Sans"/>
                        </a:rPr>
                        <a:t>0%</a:t>
                      </a:r>
                    </a:p>
                  </a:txBody>
                  <a:tcPr marL="0" marR="0" marT="0" marB="0" anchor="ctr"/>
                </a:tc>
                <a:tc>
                  <a:txBody>
                    <a:bodyPr/>
                    <a:lstStyle/>
                    <a:p>
                      <a:pPr algn="ctr">
                        <a:buNone/>
                      </a:pPr>
                      <a:r>
                        <a:rPr lang="en-US" sz="1000">
                          <a:solidFill>
                            <a:schemeClr val="tx1"/>
                          </a:solidFill>
                          <a:effectLst/>
                          <a:latin typeface="Nunito Sans"/>
                        </a:rPr>
                        <a:t>15-8-25</a:t>
                      </a:r>
                    </a:p>
                  </a:txBody>
                  <a:tcPr marL="0" marR="0" marT="0" marB="0" anchor="ctr"/>
                </a:tc>
                <a:tc>
                  <a:txBody>
                    <a:bodyPr/>
                    <a:lstStyle/>
                    <a:p>
                      <a:pPr algn="ctr">
                        <a:buNone/>
                      </a:pPr>
                      <a:r>
                        <a:rPr lang="en-US" sz="1000">
                          <a:solidFill>
                            <a:schemeClr val="tx1"/>
                          </a:solidFill>
                          <a:effectLst/>
                          <a:latin typeface="Nunito Sans"/>
                        </a:rPr>
                        <a:t>15-8-25</a:t>
                      </a:r>
                    </a:p>
                  </a:txBody>
                  <a:tcPr marL="0" marR="0" marT="0" marB="0" anchor="ctr"/>
                </a:tc>
                <a:extLst>
                  <a:ext uri="{0D108BD9-81ED-4DB2-BD59-A6C34878D82A}">
                    <a16:rowId xmlns:a16="http://schemas.microsoft.com/office/drawing/2014/main" val="2613412512"/>
                  </a:ext>
                </a:extLst>
              </a:tr>
              <a:tr h="268671">
                <a:tc>
                  <a:txBody>
                    <a:bodyPr/>
                    <a:lstStyle/>
                    <a:p>
                      <a:pPr algn="just">
                        <a:buNone/>
                      </a:pPr>
                      <a:r>
                        <a:rPr lang="en-US" sz="1000">
                          <a:solidFill>
                            <a:schemeClr val="tx1"/>
                          </a:solidFill>
                          <a:effectLst/>
                          <a:latin typeface="Nunito Sans"/>
                        </a:rPr>
                        <a:t>3. </a:t>
                      </a:r>
                      <a:r>
                        <a:rPr lang="en-US" sz="1000" err="1">
                          <a:solidFill>
                            <a:schemeClr val="tx1"/>
                          </a:solidFill>
                          <a:effectLst/>
                          <a:latin typeface="Nunito Sans"/>
                        </a:rPr>
                        <a:t>Publicación</a:t>
                      </a:r>
                      <a:r>
                        <a:rPr lang="en-US" sz="1000">
                          <a:solidFill>
                            <a:schemeClr val="tx1"/>
                          </a:solidFill>
                          <a:effectLst/>
                          <a:latin typeface="Nunito Sans"/>
                        </a:rPr>
                        <a:t> </a:t>
                      </a:r>
                      <a:r>
                        <a:rPr lang="en-US" sz="1000" err="1">
                          <a:solidFill>
                            <a:schemeClr val="tx1"/>
                          </a:solidFill>
                          <a:effectLst/>
                          <a:latin typeface="Nunito Sans"/>
                        </a:rPr>
                        <a:t>en</a:t>
                      </a:r>
                      <a:r>
                        <a:rPr lang="en-US" sz="1000">
                          <a:solidFill>
                            <a:schemeClr val="tx1"/>
                          </a:solidFill>
                          <a:effectLst/>
                          <a:latin typeface="Nunito Sans"/>
                        </a:rPr>
                        <a:t> </a:t>
                      </a:r>
                      <a:r>
                        <a:rPr lang="en-US" sz="1000" err="1">
                          <a:solidFill>
                            <a:schemeClr val="tx1"/>
                          </a:solidFill>
                          <a:effectLst/>
                          <a:latin typeface="Nunito Sans"/>
                        </a:rPr>
                        <a:t>pagina</a:t>
                      </a:r>
                      <a:r>
                        <a:rPr lang="en-US" sz="1000">
                          <a:solidFill>
                            <a:schemeClr val="tx1"/>
                          </a:solidFill>
                          <a:effectLst/>
                          <a:latin typeface="Nunito Sans"/>
                        </a:rPr>
                        <a:t> web de la </a:t>
                      </a:r>
                      <a:r>
                        <a:rPr lang="en-US" sz="1000" err="1">
                          <a:solidFill>
                            <a:schemeClr val="tx1"/>
                          </a:solidFill>
                          <a:effectLst/>
                          <a:latin typeface="Nunito Sans"/>
                        </a:rPr>
                        <a:t>entidad</a:t>
                      </a:r>
                      <a:r>
                        <a:rPr lang="en-US" sz="1000">
                          <a:solidFill>
                            <a:schemeClr val="tx1"/>
                          </a:solidFill>
                          <a:effectLst/>
                          <a:latin typeface="Nunito Sans"/>
                        </a:rPr>
                        <a:t> del </a:t>
                      </a:r>
                      <a:r>
                        <a:rPr lang="en-US" sz="1000" err="1">
                          <a:solidFill>
                            <a:schemeClr val="tx1"/>
                          </a:solidFill>
                          <a:effectLst/>
                          <a:latin typeface="Nunito Sans"/>
                        </a:rPr>
                        <a:t>Programa</a:t>
                      </a:r>
                      <a:r>
                        <a:rPr lang="en-US" sz="1000">
                          <a:solidFill>
                            <a:schemeClr val="tx1"/>
                          </a:solidFill>
                          <a:effectLst/>
                          <a:latin typeface="Nunito Sans"/>
                        </a:rPr>
                        <a:t> de </a:t>
                      </a:r>
                      <a:r>
                        <a:rPr lang="en-US" sz="1000" err="1">
                          <a:solidFill>
                            <a:schemeClr val="tx1"/>
                          </a:solidFill>
                          <a:effectLst/>
                          <a:latin typeface="Nunito Sans"/>
                        </a:rPr>
                        <a:t>Transparencia</a:t>
                      </a:r>
                      <a:r>
                        <a:rPr lang="en-US" sz="1000">
                          <a:solidFill>
                            <a:schemeClr val="tx1"/>
                          </a:solidFill>
                          <a:effectLst/>
                          <a:latin typeface="Nunito Sans"/>
                        </a:rPr>
                        <a:t> y </a:t>
                      </a:r>
                      <a:r>
                        <a:rPr lang="en-US" sz="1000" err="1">
                          <a:solidFill>
                            <a:schemeClr val="tx1"/>
                          </a:solidFill>
                          <a:effectLst/>
                          <a:latin typeface="Nunito Sans"/>
                        </a:rPr>
                        <a:t>Ética</a:t>
                      </a:r>
                      <a:r>
                        <a:rPr lang="en-US" sz="1000">
                          <a:solidFill>
                            <a:schemeClr val="tx1"/>
                          </a:solidFill>
                          <a:effectLst/>
                          <a:latin typeface="Nunito Sans"/>
                        </a:rPr>
                        <a:t> Pública </a:t>
                      </a:r>
                      <a:r>
                        <a:rPr lang="en-US" sz="1000" err="1">
                          <a:solidFill>
                            <a:schemeClr val="tx1"/>
                          </a:solidFill>
                          <a:effectLst/>
                          <a:latin typeface="Nunito Sans"/>
                        </a:rPr>
                        <a:t>aprobado</a:t>
                      </a:r>
                      <a:endParaRPr lang="en-US" sz="1000">
                        <a:solidFill>
                          <a:schemeClr val="tx1"/>
                        </a:solidFill>
                        <a:effectLst/>
                        <a:latin typeface="Nunito Sans"/>
                      </a:endParaRPr>
                    </a:p>
                  </a:txBody>
                  <a:tcPr marL="0" marR="0" marT="0" marB="0" anchor="ctr"/>
                </a:tc>
                <a:tc>
                  <a:txBody>
                    <a:bodyPr/>
                    <a:lstStyle/>
                    <a:p>
                      <a:pPr algn="ctr">
                        <a:buNone/>
                      </a:pPr>
                      <a:r>
                        <a:rPr lang="en-US" sz="1000">
                          <a:solidFill>
                            <a:schemeClr val="tx1"/>
                          </a:solidFill>
                          <a:effectLst/>
                          <a:latin typeface="Nunito Sans"/>
                        </a:rPr>
                        <a:t>0%</a:t>
                      </a:r>
                    </a:p>
                  </a:txBody>
                  <a:tcPr marL="0" marR="0" marT="0" marB="0" anchor="ctr"/>
                </a:tc>
                <a:tc>
                  <a:txBody>
                    <a:bodyPr/>
                    <a:lstStyle/>
                    <a:p>
                      <a:pPr algn="ctr">
                        <a:buNone/>
                      </a:pPr>
                      <a:r>
                        <a:rPr lang="en-US" sz="1000">
                          <a:solidFill>
                            <a:schemeClr val="tx1"/>
                          </a:solidFill>
                          <a:effectLst/>
                          <a:latin typeface="Nunito Sans"/>
                        </a:rPr>
                        <a:t>19-8-25</a:t>
                      </a:r>
                    </a:p>
                  </a:txBody>
                  <a:tcPr marL="0" marR="0" marT="0" marB="0" anchor="ctr"/>
                </a:tc>
                <a:tc>
                  <a:txBody>
                    <a:bodyPr/>
                    <a:lstStyle/>
                    <a:p>
                      <a:pPr algn="ctr">
                        <a:buNone/>
                      </a:pPr>
                      <a:r>
                        <a:rPr lang="en-US" sz="1000">
                          <a:solidFill>
                            <a:schemeClr val="tx1"/>
                          </a:solidFill>
                          <a:effectLst/>
                          <a:latin typeface="Nunito Sans"/>
                        </a:rPr>
                        <a:t>21-8-25</a:t>
                      </a:r>
                    </a:p>
                  </a:txBody>
                  <a:tcPr marL="0" marR="0" marT="0" marB="0" anchor="ctr"/>
                </a:tc>
                <a:extLst>
                  <a:ext uri="{0D108BD9-81ED-4DB2-BD59-A6C34878D82A}">
                    <a16:rowId xmlns:a16="http://schemas.microsoft.com/office/drawing/2014/main" val="53540617"/>
                  </a:ext>
                </a:extLst>
              </a:tr>
              <a:tr h="268671">
                <a:tc>
                  <a:txBody>
                    <a:bodyPr/>
                    <a:lstStyle/>
                    <a:p>
                      <a:pPr algn="just">
                        <a:buNone/>
                      </a:pPr>
                      <a:r>
                        <a:rPr lang="en-US" sz="1000">
                          <a:solidFill>
                            <a:schemeClr val="tx1"/>
                          </a:solidFill>
                          <a:effectLst/>
                          <a:latin typeface="Nunito Sans"/>
                        </a:rPr>
                        <a:t>4. </a:t>
                      </a:r>
                      <a:r>
                        <a:rPr lang="en-US" sz="1000" err="1">
                          <a:solidFill>
                            <a:schemeClr val="tx1"/>
                          </a:solidFill>
                          <a:effectLst/>
                          <a:latin typeface="Nunito Sans"/>
                        </a:rPr>
                        <a:t>Solicitud</a:t>
                      </a:r>
                      <a:r>
                        <a:rPr lang="en-US" sz="1000">
                          <a:solidFill>
                            <a:schemeClr val="tx1"/>
                          </a:solidFill>
                          <a:effectLst/>
                          <a:latin typeface="Nunito Sans"/>
                        </a:rPr>
                        <a:t> </a:t>
                      </a:r>
                      <a:r>
                        <a:rPr lang="en-US" sz="1000" err="1">
                          <a:solidFill>
                            <a:schemeClr val="tx1"/>
                          </a:solidFill>
                          <a:effectLst/>
                          <a:latin typeface="Nunito Sans"/>
                        </a:rPr>
                        <a:t>pieza</a:t>
                      </a:r>
                      <a:r>
                        <a:rPr lang="en-US" sz="1000">
                          <a:solidFill>
                            <a:schemeClr val="tx1"/>
                          </a:solidFill>
                          <a:effectLst/>
                          <a:latin typeface="Nunito Sans"/>
                        </a:rPr>
                        <a:t> </a:t>
                      </a:r>
                      <a:r>
                        <a:rPr lang="en-US" sz="1000" err="1">
                          <a:solidFill>
                            <a:schemeClr val="tx1"/>
                          </a:solidFill>
                          <a:effectLst/>
                          <a:latin typeface="Nunito Sans"/>
                        </a:rPr>
                        <a:t>publicitaria</a:t>
                      </a:r>
                      <a:r>
                        <a:rPr lang="en-US" sz="1000">
                          <a:solidFill>
                            <a:schemeClr val="tx1"/>
                          </a:solidFill>
                          <a:effectLst/>
                          <a:latin typeface="Nunito Sans"/>
                        </a:rPr>
                        <a:t> y </a:t>
                      </a:r>
                      <a:r>
                        <a:rPr lang="en-US" sz="1000" err="1">
                          <a:solidFill>
                            <a:schemeClr val="tx1"/>
                          </a:solidFill>
                          <a:effectLst/>
                          <a:latin typeface="Nunito Sans"/>
                        </a:rPr>
                        <a:t>Socialización</a:t>
                      </a:r>
                      <a:r>
                        <a:rPr lang="en-US" sz="1000">
                          <a:solidFill>
                            <a:schemeClr val="tx1"/>
                          </a:solidFill>
                          <a:effectLst/>
                          <a:latin typeface="Nunito Sans"/>
                        </a:rPr>
                        <a:t> del PTEP a </a:t>
                      </a:r>
                      <a:r>
                        <a:rPr lang="en-US" sz="1000" err="1">
                          <a:solidFill>
                            <a:schemeClr val="tx1"/>
                          </a:solidFill>
                          <a:effectLst/>
                          <a:latin typeface="Nunito Sans"/>
                        </a:rPr>
                        <a:t>los</a:t>
                      </a:r>
                      <a:r>
                        <a:rPr lang="en-US" sz="1000">
                          <a:solidFill>
                            <a:schemeClr val="tx1"/>
                          </a:solidFill>
                          <a:effectLst/>
                          <a:latin typeface="Nunito Sans"/>
                        </a:rPr>
                        <a:t> </a:t>
                      </a:r>
                      <a:r>
                        <a:rPr lang="en-US" sz="1000" err="1">
                          <a:solidFill>
                            <a:schemeClr val="tx1"/>
                          </a:solidFill>
                          <a:effectLst/>
                          <a:latin typeface="Nunito Sans"/>
                        </a:rPr>
                        <a:t>colaboradores</a:t>
                      </a:r>
                      <a:r>
                        <a:rPr lang="en-US" sz="1000">
                          <a:solidFill>
                            <a:schemeClr val="tx1"/>
                          </a:solidFill>
                          <a:effectLst/>
                          <a:latin typeface="Nunito Sans"/>
                        </a:rPr>
                        <a:t> del </a:t>
                      </a:r>
                      <a:r>
                        <a:rPr lang="en-US" sz="1000" err="1">
                          <a:solidFill>
                            <a:schemeClr val="tx1"/>
                          </a:solidFill>
                          <a:effectLst/>
                          <a:latin typeface="Nunito Sans"/>
                        </a:rPr>
                        <a:t>MinInterior</a:t>
                      </a:r>
                      <a:r>
                        <a:rPr lang="en-US" sz="1000">
                          <a:solidFill>
                            <a:schemeClr val="tx1"/>
                          </a:solidFill>
                          <a:effectLst/>
                          <a:latin typeface="Nunito Sans"/>
                        </a:rPr>
                        <a:t>  </a:t>
                      </a:r>
                    </a:p>
                  </a:txBody>
                  <a:tcPr marL="0" marR="0" marT="0" marB="0" anchor="ctr"/>
                </a:tc>
                <a:tc>
                  <a:txBody>
                    <a:bodyPr/>
                    <a:lstStyle/>
                    <a:p>
                      <a:pPr algn="ctr">
                        <a:buNone/>
                      </a:pPr>
                      <a:r>
                        <a:rPr lang="en-US" sz="1000">
                          <a:solidFill>
                            <a:schemeClr val="tx1"/>
                          </a:solidFill>
                          <a:effectLst/>
                          <a:latin typeface="Nunito Sans"/>
                        </a:rPr>
                        <a:t>0%</a:t>
                      </a:r>
                    </a:p>
                  </a:txBody>
                  <a:tcPr marL="0" marR="0" marT="0" marB="0" anchor="ctr"/>
                </a:tc>
                <a:tc>
                  <a:txBody>
                    <a:bodyPr/>
                    <a:lstStyle/>
                    <a:p>
                      <a:pPr algn="ctr">
                        <a:buNone/>
                      </a:pPr>
                      <a:r>
                        <a:rPr lang="en-US" sz="1000">
                          <a:solidFill>
                            <a:schemeClr val="tx1"/>
                          </a:solidFill>
                          <a:effectLst/>
                          <a:latin typeface="Nunito Sans"/>
                        </a:rPr>
                        <a:t>21-8-25</a:t>
                      </a:r>
                    </a:p>
                  </a:txBody>
                  <a:tcPr marL="0" marR="0" marT="0" marB="0" anchor="ctr"/>
                </a:tc>
                <a:tc>
                  <a:txBody>
                    <a:bodyPr/>
                    <a:lstStyle/>
                    <a:p>
                      <a:pPr algn="ctr">
                        <a:buNone/>
                      </a:pPr>
                      <a:r>
                        <a:rPr lang="en-US" sz="1000">
                          <a:solidFill>
                            <a:schemeClr val="tx1"/>
                          </a:solidFill>
                          <a:effectLst/>
                          <a:latin typeface="Nunito Sans"/>
                        </a:rPr>
                        <a:t>26-8-25</a:t>
                      </a:r>
                    </a:p>
                  </a:txBody>
                  <a:tcPr marL="0" marR="0" marT="0" marB="0" anchor="ctr"/>
                </a:tc>
                <a:extLst>
                  <a:ext uri="{0D108BD9-81ED-4DB2-BD59-A6C34878D82A}">
                    <a16:rowId xmlns:a16="http://schemas.microsoft.com/office/drawing/2014/main" val="945979053"/>
                  </a:ext>
                </a:extLst>
              </a:tr>
            </a:tbl>
          </a:graphicData>
        </a:graphic>
      </p:graphicFrame>
    </p:spTree>
    <p:extLst>
      <p:ext uri="{BB962C8B-B14F-4D97-AF65-F5344CB8AC3E}">
        <p14:creationId xmlns:p14="http://schemas.microsoft.com/office/powerpoint/2010/main" val="399035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BDC6A-978C-775D-CE21-D7B16AC49F5C}"/>
            </a:ext>
          </a:extLst>
        </p:cNvPr>
        <p:cNvGrpSpPr/>
        <p:nvPr/>
      </p:nvGrpSpPr>
      <p:grpSpPr>
        <a:xfrm>
          <a:off x="0" y="0"/>
          <a:ext cx="0" cy="0"/>
          <a:chOff x="0" y="0"/>
          <a:chExt cx="0" cy="0"/>
        </a:xfrm>
      </p:grpSpPr>
      <p:pic>
        <p:nvPicPr>
          <p:cNvPr id="14" name="Imagen 13" descr="Personas en un barco en el agua&#10;&#10;Descripción generada automáticamente">
            <a:extLst>
              <a:ext uri="{FF2B5EF4-FFF2-40B4-BE49-F238E27FC236}">
                <a16:creationId xmlns:a16="http://schemas.microsoft.com/office/drawing/2014/main" id="{6E70269C-CAA6-35EB-6FB5-B97A699386CC}"/>
              </a:ext>
            </a:extLst>
          </p:cNvPr>
          <p:cNvPicPr>
            <a:picLocks noChangeAspect="1"/>
          </p:cNvPicPr>
          <p:nvPr/>
        </p:nvPicPr>
        <p:blipFill rotWithShape="1">
          <a:blip r:embed="rId2"/>
          <a:srcRect l="83" t="79" r="-431" b="14875"/>
          <a:stretch/>
        </p:blipFill>
        <p:spPr>
          <a:xfrm>
            <a:off x="-1642" y="-2175"/>
            <a:ext cx="12275589" cy="6921185"/>
          </a:xfrm>
          <a:prstGeom prst="rect">
            <a:avLst/>
          </a:prstGeom>
        </p:spPr>
      </p:pic>
      <p:pic>
        <p:nvPicPr>
          <p:cNvPr id="8" name="Imagen 7">
            <a:extLst>
              <a:ext uri="{FF2B5EF4-FFF2-40B4-BE49-F238E27FC236}">
                <a16:creationId xmlns:a16="http://schemas.microsoft.com/office/drawing/2014/main" id="{85B3227E-92A6-57E6-3DE1-5B27C7BAECF9}"/>
              </a:ext>
            </a:extLst>
          </p:cNvPr>
          <p:cNvPicPr>
            <a:picLocks noChangeAspect="1"/>
          </p:cNvPicPr>
          <p:nvPr/>
        </p:nvPicPr>
        <p:blipFill rotWithShape="1">
          <a:blip r:embed="rId3"/>
          <a:srcRect l="20000" r="-260"/>
          <a:stretch/>
        </p:blipFill>
        <p:spPr>
          <a:xfrm>
            <a:off x="2032" y="10677"/>
            <a:ext cx="6291932" cy="6858000"/>
          </a:xfrm>
          <a:prstGeom prst="rect">
            <a:avLst/>
          </a:prstGeom>
        </p:spPr>
      </p:pic>
      <p:sp>
        <p:nvSpPr>
          <p:cNvPr id="17" name="CuadroTexto 16">
            <a:extLst>
              <a:ext uri="{FF2B5EF4-FFF2-40B4-BE49-F238E27FC236}">
                <a16:creationId xmlns:a16="http://schemas.microsoft.com/office/drawing/2014/main" id="{9237FC52-D288-512B-7DA9-E4FA493F951E}"/>
              </a:ext>
            </a:extLst>
          </p:cNvPr>
          <p:cNvSpPr txBox="1"/>
          <p:nvPr/>
        </p:nvSpPr>
        <p:spPr>
          <a:xfrm>
            <a:off x="1258164" y="1273678"/>
            <a:ext cx="8948129" cy="1015663"/>
          </a:xfrm>
          <a:prstGeom prst="rect">
            <a:avLst/>
          </a:prstGeom>
          <a:noFill/>
        </p:spPr>
        <p:txBody>
          <a:bodyPr wrap="square" lIns="91440" tIns="45720" rIns="91440" bIns="45720" rtlCol="0" anchor="t">
            <a:spAutoFit/>
          </a:bodyPr>
          <a:lstStyle/>
          <a:p>
            <a:r>
              <a:rPr lang="es-CO" sz="3000" b="1">
                <a:solidFill>
                  <a:schemeClr val="bg1"/>
                </a:solidFill>
                <a:latin typeface="Nunito Sans" pitchFamily="2" charset="77"/>
              </a:rPr>
              <a:t>Proposiciones y varios.</a:t>
            </a:r>
          </a:p>
          <a:p>
            <a:endParaRPr lang="es-CO" sz="3000" b="1">
              <a:solidFill>
                <a:schemeClr val="bg1"/>
              </a:solidFill>
              <a:latin typeface="Nunito Sans" pitchFamily="2" charset="77"/>
            </a:endParaRPr>
          </a:p>
        </p:txBody>
      </p:sp>
      <p:sp>
        <p:nvSpPr>
          <p:cNvPr id="43" name="CuadroTexto 42">
            <a:extLst>
              <a:ext uri="{FF2B5EF4-FFF2-40B4-BE49-F238E27FC236}">
                <a16:creationId xmlns:a16="http://schemas.microsoft.com/office/drawing/2014/main" id="{43A54278-F8CA-EADA-FF8D-5128006F7A51}"/>
              </a:ext>
            </a:extLst>
          </p:cNvPr>
          <p:cNvSpPr txBox="1"/>
          <p:nvPr/>
        </p:nvSpPr>
        <p:spPr>
          <a:xfrm>
            <a:off x="429476" y="1148215"/>
            <a:ext cx="764403" cy="784830"/>
          </a:xfrm>
          <a:prstGeom prst="rect">
            <a:avLst/>
          </a:prstGeom>
          <a:noFill/>
        </p:spPr>
        <p:txBody>
          <a:bodyPr wrap="square" rtlCol="0">
            <a:spAutoFit/>
          </a:bodyPr>
          <a:lstStyle/>
          <a:p>
            <a:r>
              <a:rPr lang="es-CO" sz="4500" b="1">
                <a:solidFill>
                  <a:srgbClr val="D23B46"/>
                </a:solidFill>
                <a:latin typeface="Nunito Sans" pitchFamily="2" charset="77"/>
              </a:rPr>
              <a:t>4.</a:t>
            </a:r>
          </a:p>
        </p:txBody>
      </p:sp>
      <p:cxnSp>
        <p:nvCxnSpPr>
          <p:cNvPr id="45" name="Conector recto 44">
            <a:extLst>
              <a:ext uri="{FF2B5EF4-FFF2-40B4-BE49-F238E27FC236}">
                <a16:creationId xmlns:a16="http://schemas.microsoft.com/office/drawing/2014/main" id="{09848F45-B33D-6A93-3E2C-62E11CD72D50}"/>
              </a:ext>
            </a:extLst>
          </p:cNvPr>
          <p:cNvCxnSpPr>
            <a:cxnSpLocks/>
          </p:cNvCxnSpPr>
          <p:nvPr/>
        </p:nvCxnSpPr>
        <p:spPr>
          <a:xfrm>
            <a:off x="1193879" y="1137538"/>
            <a:ext cx="0" cy="756405"/>
          </a:xfrm>
          <a:prstGeom prst="line">
            <a:avLst/>
          </a:prstGeom>
          <a:ln w="38100">
            <a:solidFill>
              <a:srgbClr val="D23B46"/>
            </a:solidFill>
          </a:ln>
        </p:spPr>
        <p:style>
          <a:lnRef idx="1">
            <a:schemeClr val="accent1"/>
          </a:lnRef>
          <a:fillRef idx="0">
            <a:schemeClr val="accent1"/>
          </a:fillRef>
          <a:effectRef idx="0">
            <a:schemeClr val="accent1"/>
          </a:effectRef>
          <a:fontRef idx="minor">
            <a:schemeClr val="tx1"/>
          </a:fontRef>
        </p:style>
      </p:cxnSp>
      <p:pic>
        <p:nvPicPr>
          <p:cNvPr id="48" name="Gráfico 47">
            <a:extLst>
              <a:ext uri="{FF2B5EF4-FFF2-40B4-BE49-F238E27FC236}">
                <a16:creationId xmlns:a16="http://schemas.microsoft.com/office/drawing/2014/main" id="{C0C96B40-C39B-166E-E493-BAF5B3AA125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711155">
            <a:off x="10369490" y="3844737"/>
            <a:ext cx="3782180" cy="3782180"/>
          </a:xfrm>
          <a:prstGeom prst="rect">
            <a:avLst/>
          </a:prstGeom>
        </p:spPr>
      </p:pic>
      <p:pic>
        <p:nvPicPr>
          <p:cNvPr id="2" name="Imagen 1">
            <a:extLst>
              <a:ext uri="{FF2B5EF4-FFF2-40B4-BE49-F238E27FC236}">
                <a16:creationId xmlns:a16="http://schemas.microsoft.com/office/drawing/2014/main" id="{C768D46B-2285-A807-82AD-612D0DECF3AB}"/>
              </a:ext>
            </a:extLst>
          </p:cNvPr>
          <p:cNvPicPr>
            <a:picLocks noChangeAspect="1"/>
          </p:cNvPicPr>
          <p:nvPr/>
        </p:nvPicPr>
        <p:blipFill>
          <a:blip r:embed="rId6"/>
          <a:stretch>
            <a:fillRect/>
          </a:stretch>
        </p:blipFill>
        <p:spPr>
          <a:xfrm>
            <a:off x="10741138" y="268244"/>
            <a:ext cx="941222" cy="817592"/>
          </a:xfrm>
          <a:prstGeom prst="rect">
            <a:avLst/>
          </a:prstGeom>
        </p:spPr>
      </p:pic>
      <p:pic>
        <p:nvPicPr>
          <p:cNvPr id="3" name="Imagen 2">
            <a:extLst>
              <a:ext uri="{FF2B5EF4-FFF2-40B4-BE49-F238E27FC236}">
                <a16:creationId xmlns:a16="http://schemas.microsoft.com/office/drawing/2014/main" id="{A1DA998B-6E6F-C004-4F95-577C4C0F5C80}"/>
              </a:ext>
            </a:extLst>
          </p:cNvPr>
          <p:cNvPicPr>
            <a:picLocks noChangeAspect="1"/>
          </p:cNvPicPr>
          <p:nvPr/>
        </p:nvPicPr>
        <p:blipFill>
          <a:blip r:embed="rId7"/>
          <a:stretch>
            <a:fillRect/>
          </a:stretch>
        </p:blipFill>
        <p:spPr>
          <a:xfrm>
            <a:off x="-3925" y="6684756"/>
            <a:ext cx="12195925" cy="183921"/>
          </a:xfrm>
          <a:prstGeom prst="rect">
            <a:avLst/>
          </a:prstGeom>
        </p:spPr>
      </p:pic>
    </p:spTree>
    <p:extLst>
      <p:ext uri="{BB962C8B-B14F-4D97-AF65-F5344CB8AC3E}">
        <p14:creationId xmlns:p14="http://schemas.microsoft.com/office/powerpoint/2010/main" val="2010294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BA724-433E-82BA-7CCC-3BF445BC59B0}"/>
            </a:ext>
          </a:extLst>
        </p:cNvPr>
        <p:cNvGrpSpPr/>
        <p:nvPr/>
      </p:nvGrpSpPr>
      <p:grpSpPr>
        <a:xfrm>
          <a:off x="0" y="0"/>
          <a:ext cx="0" cy="0"/>
          <a:chOff x="0" y="0"/>
          <a:chExt cx="0" cy="0"/>
        </a:xfrm>
      </p:grpSpPr>
      <p:cxnSp>
        <p:nvCxnSpPr>
          <p:cNvPr id="15" name="Conector recto 14">
            <a:extLst>
              <a:ext uri="{FF2B5EF4-FFF2-40B4-BE49-F238E27FC236}">
                <a16:creationId xmlns:a16="http://schemas.microsoft.com/office/drawing/2014/main" id="{01B51746-B5A8-7E45-6C3B-6B98CDDF50BB}"/>
              </a:ext>
            </a:extLst>
          </p:cNvPr>
          <p:cNvCxnSpPr>
            <a:cxnSpLocks/>
          </p:cNvCxnSpPr>
          <p:nvPr/>
        </p:nvCxnSpPr>
        <p:spPr>
          <a:xfrm>
            <a:off x="3454005" y="1188771"/>
            <a:ext cx="5626548"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BCDC789C-4167-CB18-3D3B-790B8417D602}"/>
              </a:ext>
            </a:extLst>
          </p:cNvPr>
          <p:cNvSpPr txBox="1"/>
          <p:nvPr/>
        </p:nvSpPr>
        <p:spPr>
          <a:xfrm>
            <a:off x="1922323" y="603997"/>
            <a:ext cx="8347354" cy="461665"/>
          </a:xfrm>
          <a:prstGeom prst="rect">
            <a:avLst/>
          </a:prstGeom>
          <a:noFill/>
        </p:spPr>
        <p:txBody>
          <a:bodyPr wrap="square" lIns="91440" tIns="45720" rIns="91440" bIns="45720" rtlCol="0" anchor="t">
            <a:spAutoFit/>
          </a:bodyPr>
          <a:lstStyle/>
          <a:p>
            <a:pPr algn="ctr"/>
            <a:r>
              <a:rPr lang="es-ES" sz="2400">
                <a:solidFill>
                  <a:srgbClr val="D23B46"/>
                </a:solidFill>
                <a:latin typeface="Nunito Sans"/>
                <a:ea typeface="Calibri"/>
                <a:cs typeface="Calibri"/>
              </a:rPr>
              <a:t>SEGUIMIENTO ACTIVIDADES SECTORIALES 2025</a:t>
            </a:r>
          </a:p>
        </p:txBody>
      </p:sp>
      <p:sp>
        <p:nvSpPr>
          <p:cNvPr id="5" name="CuadroTexto 4">
            <a:extLst>
              <a:ext uri="{FF2B5EF4-FFF2-40B4-BE49-F238E27FC236}">
                <a16:creationId xmlns:a16="http://schemas.microsoft.com/office/drawing/2014/main" id="{DE0B54AF-F91C-CC4F-A73A-1E0D2DC892B3}"/>
              </a:ext>
            </a:extLst>
          </p:cNvPr>
          <p:cNvSpPr txBox="1"/>
          <p:nvPr/>
        </p:nvSpPr>
        <p:spPr>
          <a:xfrm>
            <a:off x="847027" y="1858664"/>
            <a:ext cx="10677525" cy="3139321"/>
          </a:xfrm>
          <a:prstGeom prst="rect">
            <a:avLst/>
          </a:prstGeom>
          <a:noFill/>
        </p:spPr>
        <p:txBody>
          <a:bodyPr wrap="square" lIns="91440" tIns="45720" rIns="91440" bIns="45720" anchor="t">
            <a:spAutoFit/>
          </a:bodyPr>
          <a:lstStyle/>
          <a:p>
            <a:pPr marL="457200" indent="-457200" algn="just">
              <a:buFont typeface="Arial" panose="020B0604020202020204" pitchFamily="34" charset="0"/>
              <a:buChar char="•"/>
            </a:pPr>
            <a:r>
              <a:rPr lang="es-ES">
                <a:latin typeface="Nunito Sans"/>
              </a:rPr>
              <a:t>Acompañamiento formulación de Programas de Transparencia y Ética Pública.</a:t>
            </a:r>
          </a:p>
          <a:p>
            <a:pPr algn="just"/>
            <a:endParaRPr lang="es-ES">
              <a:latin typeface="Nunito Sans"/>
            </a:endParaRPr>
          </a:p>
          <a:p>
            <a:pPr marL="457200" indent="-457200" algn="just">
              <a:buFont typeface="Arial" panose="020B0604020202020204" pitchFamily="34" charset="0"/>
              <a:buChar char="•"/>
            </a:pPr>
            <a:r>
              <a:rPr lang="es-ES">
                <a:latin typeface="Nunito Sans"/>
              </a:rPr>
              <a:t>Formación y certificación de los integrantes de la OCI acorde a los criterios del Instituto Internacional de Auditores - IIA.</a:t>
            </a:r>
          </a:p>
          <a:p>
            <a:pPr algn="just"/>
            <a:endParaRPr lang="es-ES">
              <a:latin typeface="Nunito Sans"/>
            </a:endParaRPr>
          </a:p>
          <a:p>
            <a:pPr marL="457200" indent="-457200" algn="just">
              <a:buFont typeface="Arial" panose="020B0604020202020204" pitchFamily="34" charset="0"/>
              <a:buChar char="•"/>
            </a:pPr>
            <a:r>
              <a:rPr lang="es-ES">
                <a:latin typeface="Nunito Sans"/>
              </a:rPr>
              <a:t>Gestionar con el Centro de Estudios de la CGR, las capacitaciones en el marco del control fiscal.</a:t>
            </a:r>
          </a:p>
          <a:p>
            <a:pPr algn="just"/>
            <a:endParaRPr lang="es-ES">
              <a:latin typeface="Nunito Sans"/>
            </a:endParaRPr>
          </a:p>
          <a:p>
            <a:pPr marL="457200" indent="-457200" algn="just">
              <a:buFont typeface="Arial" panose="020B0604020202020204" pitchFamily="34" charset="0"/>
              <a:buChar char="•"/>
            </a:pPr>
            <a:r>
              <a:rPr lang="es-ES">
                <a:latin typeface="Nunito Sans"/>
              </a:rPr>
              <a:t>Capacitación en Auditoria Forense- Decreto No. 1600 de 2024 - Art.2.1.4.3,2,8</a:t>
            </a:r>
          </a:p>
          <a:p>
            <a:pPr algn="just"/>
            <a:endParaRPr lang="es-ES">
              <a:latin typeface="Nunito Sans"/>
            </a:endParaRPr>
          </a:p>
          <a:p>
            <a:pPr marL="457200" indent="-457200" algn="just">
              <a:buFont typeface="Arial" panose="020B0604020202020204" pitchFamily="34" charset="0"/>
              <a:buChar char="•"/>
            </a:pPr>
            <a:r>
              <a:rPr lang="es-ES">
                <a:latin typeface="Nunito Sans" panose="020B0604020202020204" charset="0"/>
              </a:rPr>
              <a:t>Generar  espacios para compartir lecciones aprendidas y buenas prácticas de control interno a nivel del sector interior.</a:t>
            </a:r>
          </a:p>
        </p:txBody>
      </p:sp>
    </p:spTree>
    <p:extLst>
      <p:ext uri="{BB962C8B-B14F-4D97-AF65-F5344CB8AC3E}">
        <p14:creationId xmlns:p14="http://schemas.microsoft.com/office/powerpoint/2010/main" val="422343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C89D6EE1-456D-D727-24AE-00A9BB88AEF9}"/>
              </a:ext>
            </a:extLst>
          </p:cNvPr>
          <p:cNvSpPr txBox="1"/>
          <p:nvPr/>
        </p:nvSpPr>
        <p:spPr>
          <a:xfrm>
            <a:off x="5419184" y="737975"/>
            <a:ext cx="5235190" cy="523220"/>
          </a:xfrm>
          <a:prstGeom prst="rect">
            <a:avLst/>
          </a:prstGeom>
          <a:noFill/>
        </p:spPr>
        <p:txBody>
          <a:bodyPr wrap="square" lIns="91440" tIns="45720" rIns="91440" bIns="45720" rtlCol="0" anchor="t">
            <a:spAutoFit/>
          </a:bodyPr>
          <a:lstStyle/>
          <a:p>
            <a:pPr algn="ctr"/>
            <a:r>
              <a:rPr lang="es-CO" sz="2400">
                <a:solidFill>
                  <a:srgbClr val="D23B46"/>
                </a:solidFill>
                <a:latin typeface="Nunito Sans" pitchFamily="2" charset="77"/>
                <a:ea typeface="Calibri"/>
                <a:cs typeface="Calibri"/>
              </a:rPr>
              <a:t>AGENDA</a:t>
            </a:r>
            <a:r>
              <a:rPr lang="es-CO" sz="2800" b="1">
                <a:solidFill>
                  <a:schemeClr val="tx1">
                    <a:lumMod val="65000"/>
                    <a:lumOff val="35000"/>
                  </a:schemeClr>
                </a:solidFill>
                <a:latin typeface="Nunito Sans" pitchFamily="2" charset="77"/>
              </a:rPr>
              <a:t> </a:t>
            </a:r>
          </a:p>
        </p:txBody>
      </p:sp>
      <p:sp>
        <p:nvSpPr>
          <p:cNvPr id="19" name="CuadroTexto 18">
            <a:extLst>
              <a:ext uri="{FF2B5EF4-FFF2-40B4-BE49-F238E27FC236}">
                <a16:creationId xmlns:a16="http://schemas.microsoft.com/office/drawing/2014/main" id="{9E232C33-79D4-8C15-1C4E-ABD685AC7B3E}"/>
              </a:ext>
            </a:extLst>
          </p:cNvPr>
          <p:cNvSpPr txBox="1"/>
          <p:nvPr/>
        </p:nvSpPr>
        <p:spPr>
          <a:xfrm>
            <a:off x="4943298" y="1963649"/>
            <a:ext cx="6813582" cy="3785652"/>
          </a:xfrm>
          <a:prstGeom prst="rect">
            <a:avLst/>
          </a:prstGeom>
          <a:noFill/>
        </p:spPr>
        <p:txBody>
          <a:bodyPr wrap="square" lIns="91440" tIns="45720" rIns="91440" bIns="45720" rtlCol="0" anchor="t">
            <a:spAutoFit/>
          </a:bodyPr>
          <a:lstStyle/>
          <a:p>
            <a:pPr algn="just"/>
            <a:r>
              <a:rPr lang="es-CO" sz="2000">
                <a:solidFill>
                  <a:schemeClr val="tx1">
                    <a:lumMod val="65000"/>
                    <a:lumOff val="35000"/>
                  </a:schemeClr>
                </a:solidFill>
                <a:latin typeface="Nunito Sans"/>
              </a:rPr>
              <a:t>Llamado a lista y verificación del quorum</a:t>
            </a:r>
          </a:p>
          <a:p>
            <a:pPr marL="457200" indent="-457200" algn="just">
              <a:buAutoNum type="arabicPeriod"/>
            </a:pPr>
            <a:endParaRPr lang="es-CO" sz="2000">
              <a:solidFill>
                <a:schemeClr val="tx1">
                  <a:lumMod val="65000"/>
                  <a:lumOff val="35000"/>
                </a:schemeClr>
              </a:solidFill>
              <a:latin typeface="Nunito Sans" pitchFamily="2" charset="77"/>
            </a:endParaRPr>
          </a:p>
          <a:p>
            <a:pPr marL="457200" indent="-457200" algn="just">
              <a:buFont typeface="+mj-lt"/>
              <a:buAutoNum type="arabicPeriod"/>
            </a:pPr>
            <a:r>
              <a:rPr lang="es-CO" sz="2000">
                <a:solidFill>
                  <a:schemeClr val="tx1">
                    <a:lumMod val="65000"/>
                    <a:lumOff val="35000"/>
                  </a:schemeClr>
                </a:solidFill>
                <a:latin typeface="Nunito Sans"/>
              </a:rPr>
              <a:t> Plan Anual de Auditorias – PAAI 2025, corte 31 de mayo 2025.</a:t>
            </a:r>
          </a:p>
          <a:p>
            <a:pPr marL="457200" indent="-457200" algn="just">
              <a:buFont typeface="+mj-lt"/>
              <a:buAutoNum type="arabicPeriod"/>
            </a:pPr>
            <a:endParaRPr lang="es-CO" sz="2000">
              <a:solidFill>
                <a:schemeClr val="tx1">
                  <a:lumMod val="65000"/>
                  <a:lumOff val="35000"/>
                </a:schemeClr>
              </a:solidFill>
              <a:latin typeface="Nunito Sans" pitchFamily="2" charset="77"/>
            </a:endParaRPr>
          </a:p>
          <a:p>
            <a:pPr marL="457200" indent="-457200" algn="just">
              <a:buFont typeface="+mj-lt"/>
              <a:buAutoNum type="arabicPeriod"/>
            </a:pPr>
            <a:r>
              <a:rPr lang="es-CO" sz="2000">
                <a:solidFill>
                  <a:schemeClr val="tx1">
                    <a:lumMod val="65000"/>
                    <a:lumOff val="35000"/>
                  </a:schemeClr>
                </a:solidFill>
                <a:latin typeface="Nunito Sans"/>
              </a:rPr>
              <a:t>Plan de Mejoramiento Institucional – PMI 2025 con corte a 31 de marzo 2025.</a:t>
            </a:r>
          </a:p>
          <a:p>
            <a:pPr marL="457200" indent="-457200" algn="just">
              <a:buFont typeface="+mj-lt"/>
              <a:buAutoNum type="arabicPeriod"/>
            </a:pPr>
            <a:endParaRPr lang="es-CO" sz="2000">
              <a:solidFill>
                <a:schemeClr val="tx1">
                  <a:lumMod val="65000"/>
                  <a:lumOff val="35000"/>
                </a:schemeClr>
              </a:solidFill>
              <a:latin typeface="Nunito Sans" pitchFamily="2" charset="77"/>
            </a:endParaRPr>
          </a:p>
          <a:p>
            <a:pPr marL="457200" indent="-457200" algn="just">
              <a:buFont typeface="+mj-lt"/>
              <a:buAutoNum type="arabicPeriod"/>
            </a:pPr>
            <a:r>
              <a:rPr lang="es-CO" sz="2000">
                <a:solidFill>
                  <a:schemeClr val="tx1">
                    <a:lumMod val="65000"/>
                    <a:lumOff val="35000"/>
                  </a:schemeClr>
                </a:solidFill>
                <a:latin typeface="Nunito Sans"/>
              </a:rPr>
              <a:t>Programa de Transparencia y Ética Pública – PTYEP 2025 con corte a 31 de marzo 2024.</a:t>
            </a:r>
          </a:p>
          <a:p>
            <a:pPr marL="457200" indent="-457200" algn="just">
              <a:buFont typeface="+mj-lt"/>
              <a:buAutoNum type="arabicPeriod"/>
            </a:pPr>
            <a:endParaRPr lang="es-CO" sz="2000">
              <a:solidFill>
                <a:schemeClr val="tx1">
                  <a:lumMod val="65000"/>
                  <a:lumOff val="35000"/>
                </a:schemeClr>
              </a:solidFill>
              <a:latin typeface="Nunito Sans"/>
            </a:endParaRPr>
          </a:p>
          <a:p>
            <a:pPr marL="457200" indent="-457200" algn="just">
              <a:buFont typeface="+mj-lt"/>
              <a:buAutoNum type="arabicPeriod"/>
            </a:pPr>
            <a:r>
              <a:rPr lang="es-CO" sz="2000">
                <a:solidFill>
                  <a:schemeClr val="tx1">
                    <a:lumMod val="65000"/>
                    <a:lumOff val="35000"/>
                  </a:schemeClr>
                </a:solidFill>
                <a:latin typeface="Nunito Sans"/>
              </a:rPr>
              <a:t>Proposiciones y varios</a:t>
            </a:r>
          </a:p>
        </p:txBody>
      </p:sp>
      <p:grpSp>
        <p:nvGrpSpPr>
          <p:cNvPr id="5" name="Grupo 4">
            <a:extLst>
              <a:ext uri="{FF2B5EF4-FFF2-40B4-BE49-F238E27FC236}">
                <a16:creationId xmlns:a16="http://schemas.microsoft.com/office/drawing/2014/main" id="{FBB9846E-B1F5-9BAA-394A-7F8310458817}"/>
              </a:ext>
            </a:extLst>
          </p:cNvPr>
          <p:cNvGrpSpPr/>
          <p:nvPr/>
        </p:nvGrpSpPr>
        <p:grpSpPr>
          <a:xfrm>
            <a:off x="3227730" y="0"/>
            <a:ext cx="1629560" cy="6858000"/>
            <a:chOff x="3269051" y="0"/>
            <a:chExt cx="1629560" cy="6858000"/>
          </a:xfrm>
        </p:grpSpPr>
        <p:pic>
          <p:nvPicPr>
            <p:cNvPr id="24" name="Gráfico 23">
              <a:extLst>
                <a:ext uri="{FF2B5EF4-FFF2-40B4-BE49-F238E27FC236}">
                  <a16:creationId xmlns:a16="http://schemas.microsoft.com/office/drawing/2014/main" id="{D3B0033F-6B69-BD6F-1462-1B0F933848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69051" y="0"/>
              <a:ext cx="1583102" cy="6858000"/>
            </a:xfrm>
            <a:prstGeom prst="rect">
              <a:avLst/>
            </a:prstGeom>
          </p:spPr>
        </p:pic>
        <p:sp>
          <p:nvSpPr>
            <p:cNvPr id="25" name="Elipse 24">
              <a:extLst>
                <a:ext uri="{FF2B5EF4-FFF2-40B4-BE49-F238E27FC236}">
                  <a16:creationId xmlns:a16="http://schemas.microsoft.com/office/drawing/2014/main" id="{1ACFEB38-A101-39E6-623D-1C5C64A8D3EA}"/>
                </a:ext>
              </a:extLst>
            </p:cNvPr>
            <p:cNvSpPr/>
            <p:nvPr/>
          </p:nvSpPr>
          <p:spPr>
            <a:xfrm>
              <a:off x="4314441" y="1412232"/>
              <a:ext cx="205801" cy="205801"/>
            </a:xfrm>
            <a:prstGeom prst="ellipse">
              <a:avLst/>
            </a:prstGeom>
            <a:solidFill>
              <a:srgbClr val="D23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6" name="Elipse 25">
              <a:extLst>
                <a:ext uri="{FF2B5EF4-FFF2-40B4-BE49-F238E27FC236}">
                  <a16:creationId xmlns:a16="http://schemas.microsoft.com/office/drawing/2014/main" id="{821A94D8-4A5B-9BA4-3377-B1CBEF5280C6}"/>
                </a:ext>
              </a:extLst>
            </p:cNvPr>
            <p:cNvSpPr/>
            <p:nvPr/>
          </p:nvSpPr>
          <p:spPr>
            <a:xfrm>
              <a:off x="4692810" y="3753575"/>
              <a:ext cx="205801" cy="205801"/>
            </a:xfrm>
            <a:prstGeom prst="ellipse">
              <a:avLst/>
            </a:prstGeom>
            <a:solidFill>
              <a:srgbClr val="D23B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9" name="Imagen 8">
            <a:extLst>
              <a:ext uri="{FF2B5EF4-FFF2-40B4-BE49-F238E27FC236}">
                <a16:creationId xmlns:a16="http://schemas.microsoft.com/office/drawing/2014/main" id="{B54D6C6F-DAAF-DD65-D2EC-B181B5DE11F9}"/>
              </a:ext>
            </a:extLst>
          </p:cNvPr>
          <p:cNvPicPr>
            <a:picLocks noChangeAspect="1"/>
          </p:cNvPicPr>
          <p:nvPr/>
        </p:nvPicPr>
        <p:blipFill rotWithShape="1">
          <a:blip r:embed="rId4"/>
          <a:srcRect l="-38111" t="-11125" r="57054" b="-14456"/>
          <a:stretch/>
        </p:blipFill>
        <p:spPr>
          <a:xfrm>
            <a:off x="-4010127" y="-829574"/>
            <a:ext cx="8529150" cy="8494668"/>
          </a:xfrm>
          <a:prstGeom prst="ellipse">
            <a:avLst/>
          </a:prstGeom>
        </p:spPr>
      </p:pic>
    </p:spTree>
    <p:extLst>
      <p:ext uri="{BB962C8B-B14F-4D97-AF65-F5344CB8AC3E}">
        <p14:creationId xmlns:p14="http://schemas.microsoft.com/office/powerpoint/2010/main" val="1812086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BA724-433E-82BA-7CCC-3BF445BC59B0}"/>
            </a:ext>
          </a:extLst>
        </p:cNvPr>
        <p:cNvGrpSpPr/>
        <p:nvPr/>
      </p:nvGrpSpPr>
      <p:grpSpPr>
        <a:xfrm>
          <a:off x="0" y="0"/>
          <a:ext cx="0" cy="0"/>
          <a:chOff x="0" y="0"/>
          <a:chExt cx="0" cy="0"/>
        </a:xfrm>
      </p:grpSpPr>
      <p:cxnSp>
        <p:nvCxnSpPr>
          <p:cNvPr id="15" name="Conector recto 14">
            <a:extLst>
              <a:ext uri="{FF2B5EF4-FFF2-40B4-BE49-F238E27FC236}">
                <a16:creationId xmlns:a16="http://schemas.microsoft.com/office/drawing/2014/main" id="{01B51746-B5A8-7E45-6C3B-6B98CDDF50BB}"/>
              </a:ext>
            </a:extLst>
          </p:cNvPr>
          <p:cNvCxnSpPr>
            <a:cxnSpLocks/>
          </p:cNvCxnSpPr>
          <p:nvPr/>
        </p:nvCxnSpPr>
        <p:spPr>
          <a:xfrm>
            <a:off x="3454005" y="1188771"/>
            <a:ext cx="5626548"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BCDC789C-4167-CB18-3D3B-790B8417D602}"/>
              </a:ext>
            </a:extLst>
          </p:cNvPr>
          <p:cNvSpPr txBox="1"/>
          <p:nvPr/>
        </p:nvSpPr>
        <p:spPr>
          <a:xfrm>
            <a:off x="1922323" y="603997"/>
            <a:ext cx="8347354" cy="461665"/>
          </a:xfrm>
          <a:prstGeom prst="rect">
            <a:avLst/>
          </a:prstGeom>
          <a:noFill/>
        </p:spPr>
        <p:txBody>
          <a:bodyPr wrap="square" lIns="91440" tIns="45720" rIns="91440" bIns="45720" rtlCol="0" anchor="t">
            <a:spAutoFit/>
          </a:bodyPr>
          <a:lstStyle/>
          <a:p>
            <a:pPr algn="ctr"/>
            <a:r>
              <a:rPr lang="es-ES" sz="2400">
                <a:solidFill>
                  <a:srgbClr val="D23B46"/>
                </a:solidFill>
                <a:latin typeface="Nunito Sans"/>
                <a:ea typeface="Calibri"/>
                <a:cs typeface="Calibri"/>
              </a:rPr>
              <a:t>SEGUIMIENTO ACTIVIDADES SECTORIALES 2025</a:t>
            </a:r>
          </a:p>
        </p:txBody>
      </p:sp>
      <p:sp>
        <p:nvSpPr>
          <p:cNvPr id="5" name="CuadroTexto 4">
            <a:extLst>
              <a:ext uri="{FF2B5EF4-FFF2-40B4-BE49-F238E27FC236}">
                <a16:creationId xmlns:a16="http://schemas.microsoft.com/office/drawing/2014/main" id="{DE0B54AF-F91C-CC4F-A73A-1E0D2DC892B3}"/>
              </a:ext>
            </a:extLst>
          </p:cNvPr>
          <p:cNvSpPr txBox="1"/>
          <p:nvPr/>
        </p:nvSpPr>
        <p:spPr>
          <a:xfrm>
            <a:off x="819149" y="1542713"/>
            <a:ext cx="10677525" cy="4801314"/>
          </a:xfrm>
          <a:prstGeom prst="rect">
            <a:avLst/>
          </a:prstGeom>
          <a:noFill/>
        </p:spPr>
        <p:txBody>
          <a:bodyPr wrap="square" lIns="91440" tIns="45720" rIns="91440" bIns="45720" anchor="t">
            <a:spAutoFit/>
          </a:bodyPr>
          <a:lstStyle/>
          <a:p>
            <a:pPr marL="457200" indent="-457200" algn="just">
              <a:buFont typeface="Arial" panose="020B0604020202020204" pitchFamily="34" charset="0"/>
              <a:buChar char="•"/>
            </a:pPr>
            <a:r>
              <a:rPr lang="es-ES">
                <a:latin typeface="Nunito Sans"/>
              </a:rPr>
              <a:t>Plan Anual de Auditorias basada en riesgos (críticos) y procesos</a:t>
            </a:r>
          </a:p>
          <a:p>
            <a:pPr marL="457200" indent="-457200" algn="just">
              <a:buFont typeface="Arial" panose="020B0604020202020204" pitchFamily="34" charset="0"/>
              <a:buChar char="•"/>
            </a:pPr>
            <a:r>
              <a:rPr lang="es-ES">
                <a:latin typeface="Nunito Sans"/>
              </a:rPr>
              <a:t>Resultados de la administración y gestión de riesgos (materializados y riesgos en zonas extrema y alta).</a:t>
            </a:r>
          </a:p>
          <a:p>
            <a:pPr marL="457200" indent="-457200" algn="just">
              <a:buFont typeface="Arial" panose="020B0604020202020204" pitchFamily="34" charset="0"/>
              <a:buChar char="•"/>
            </a:pPr>
            <a:r>
              <a:rPr lang="es-ES">
                <a:solidFill>
                  <a:srgbClr val="FF0000"/>
                </a:solidFill>
                <a:latin typeface="Nunito Sans"/>
              </a:rPr>
              <a:t>Sistema de control interno y su articulación al control fiscal.</a:t>
            </a:r>
          </a:p>
          <a:p>
            <a:pPr marL="457200" indent="-457200" algn="just">
              <a:buFont typeface="Arial" panose="020B0604020202020204" pitchFamily="34" charset="0"/>
              <a:buChar char="•"/>
            </a:pPr>
            <a:r>
              <a:rPr lang="es-ES">
                <a:solidFill>
                  <a:srgbClr val="FF0000"/>
                </a:solidFill>
                <a:latin typeface="Nunito Sans"/>
              </a:rPr>
              <a:t>Articulación de los instrumentos de planeación - Ejecución presupuestal según resultados a corte de 31 de diciembre como una alerta temprana.</a:t>
            </a:r>
          </a:p>
          <a:p>
            <a:pPr marL="457200" indent="-457200" algn="just">
              <a:buFont typeface="Arial" panose="020B0604020202020204" pitchFamily="34" charset="0"/>
              <a:buChar char="•"/>
            </a:pPr>
            <a:r>
              <a:rPr lang="es-ES">
                <a:latin typeface="Nunito Sans"/>
              </a:rPr>
              <a:t>Atención a PQRSD y su oportunidad.</a:t>
            </a:r>
          </a:p>
          <a:p>
            <a:pPr marL="457200" indent="-457200" algn="just">
              <a:buFont typeface="Arial" panose="020B0604020202020204" pitchFamily="34" charset="0"/>
              <a:buChar char="•"/>
            </a:pPr>
            <a:r>
              <a:rPr lang="es-ES">
                <a:latin typeface="Nunito Sans"/>
              </a:rPr>
              <a:t>Atención con entes y otros órganos de control externo.</a:t>
            </a:r>
          </a:p>
          <a:p>
            <a:pPr marL="457200" indent="-457200" algn="just">
              <a:buFont typeface="Arial" panose="020B0604020202020204" pitchFamily="34" charset="0"/>
              <a:buChar char="•"/>
            </a:pPr>
            <a:r>
              <a:rPr lang="es-ES">
                <a:solidFill>
                  <a:srgbClr val="FF0000"/>
                </a:solidFill>
                <a:latin typeface="Nunito Sans"/>
              </a:rPr>
              <a:t>Seguimiento Sistemas de Información sin uso.</a:t>
            </a:r>
          </a:p>
          <a:p>
            <a:pPr marL="457200" indent="-457200" algn="just">
              <a:buFont typeface="Arial" panose="020B0604020202020204" pitchFamily="34" charset="0"/>
              <a:buChar char="•"/>
            </a:pPr>
            <a:r>
              <a:rPr lang="es-ES">
                <a:latin typeface="Nunito Sans"/>
              </a:rPr>
              <a:t>Acompañamiento formulación de Programas de Transparencia y Ética Pública.</a:t>
            </a:r>
          </a:p>
          <a:p>
            <a:pPr marL="457200" indent="-457200" algn="just">
              <a:buFont typeface="Arial" panose="020B0604020202020204" pitchFamily="34" charset="0"/>
              <a:buChar char="•"/>
            </a:pPr>
            <a:r>
              <a:rPr lang="es-ES">
                <a:solidFill>
                  <a:srgbClr val="FF0000"/>
                </a:solidFill>
                <a:latin typeface="Nunito Sans"/>
              </a:rPr>
              <a:t>Gestión de automatización o sistematización de algunos procedimientos de la OCI.</a:t>
            </a:r>
          </a:p>
          <a:p>
            <a:pPr marL="457200" indent="-457200" algn="just">
              <a:buFont typeface="Arial" panose="020B0604020202020204" pitchFamily="34" charset="0"/>
              <a:buChar char="•"/>
            </a:pPr>
            <a:r>
              <a:rPr lang="es-ES">
                <a:solidFill>
                  <a:srgbClr val="FF0000"/>
                </a:solidFill>
                <a:latin typeface="Nunito Sans"/>
              </a:rPr>
              <a:t>Formación y certificación de los integrantes de la OCI acorde a los criterios del Instituto Internacional de Auditores - IIA.</a:t>
            </a:r>
          </a:p>
          <a:p>
            <a:pPr marL="457200" indent="-457200" algn="just">
              <a:buFont typeface="Arial" panose="020B0604020202020204" pitchFamily="34" charset="0"/>
              <a:buChar char="•"/>
            </a:pPr>
            <a:r>
              <a:rPr lang="es-ES">
                <a:solidFill>
                  <a:srgbClr val="FF0000"/>
                </a:solidFill>
                <a:latin typeface="Nunito Sans"/>
              </a:rPr>
              <a:t>Capacitación y ejecución de Auditorias de normas técnicas requeridas en FURAG.</a:t>
            </a:r>
          </a:p>
          <a:p>
            <a:pPr marL="457200" indent="-457200" algn="just">
              <a:buFont typeface="Arial" panose="020B0604020202020204" pitchFamily="34" charset="0"/>
              <a:buChar char="•"/>
            </a:pPr>
            <a:r>
              <a:rPr lang="es-ES">
                <a:solidFill>
                  <a:srgbClr val="FF0000"/>
                </a:solidFill>
                <a:latin typeface="Nunito Sans"/>
              </a:rPr>
              <a:t>Gestionar con el Centro de Estudios de la CGR, las capacitaciones en el marco del control fiscal.</a:t>
            </a:r>
          </a:p>
          <a:p>
            <a:pPr marL="457200" indent="-457200" algn="just">
              <a:buFont typeface="Arial" panose="020B0604020202020204" pitchFamily="34" charset="0"/>
              <a:buChar char="•"/>
            </a:pPr>
            <a:r>
              <a:rPr lang="es-ES">
                <a:solidFill>
                  <a:srgbClr val="FF0000"/>
                </a:solidFill>
                <a:latin typeface="Nunito Sans"/>
              </a:rPr>
              <a:t>Generar  espacios para compartir lecciones aprendidas y buenas prácticas de control interno a nivel del sector interior.</a:t>
            </a:r>
          </a:p>
        </p:txBody>
      </p:sp>
    </p:spTree>
    <p:extLst>
      <p:ext uri="{BB962C8B-B14F-4D97-AF65-F5344CB8AC3E}">
        <p14:creationId xmlns:p14="http://schemas.microsoft.com/office/powerpoint/2010/main" val="3623226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77B90F2-A10A-8A32-CBE9-BA338CFA0B25}"/>
              </a:ext>
            </a:extLst>
          </p:cNvPr>
          <p:cNvPicPr>
            <a:picLocks noChangeAspect="1"/>
          </p:cNvPicPr>
          <p:nvPr/>
        </p:nvPicPr>
        <p:blipFill rotWithShape="1">
          <a:blip r:embed="rId2"/>
          <a:srcRect l="6981" r="10066"/>
          <a:stretch/>
        </p:blipFill>
        <p:spPr>
          <a:xfrm flipH="1">
            <a:off x="3668806" y="-644"/>
            <a:ext cx="8523194" cy="6858000"/>
          </a:xfrm>
          <a:prstGeom prst="rect">
            <a:avLst/>
          </a:prstGeom>
        </p:spPr>
      </p:pic>
      <p:pic>
        <p:nvPicPr>
          <p:cNvPr id="12" name="Imagen 11">
            <a:extLst>
              <a:ext uri="{FF2B5EF4-FFF2-40B4-BE49-F238E27FC236}">
                <a16:creationId xmlns:a16="http://schemas.microsoft.com/office/drawing/2014/main" id="{07ECA15E-67C4-4A33-2E42-B0EA8ECD9A54}"/>
              </a:ext>
            </a:extLst>
          </p:cNvPr>
          <p:cNvPicPr>
            <a:picLocks noChangeAspect="1"/>
          </p:cNvPicPr>
          <p:nvPr/>
        </p:nvPicPr>
        <p:blipFill>
          <a:blip r:embed="rId3"/>
          <a:stretch>
            <a:fillRect/>
          </a:stretch>
        </p:blipFill>
        <p:spPr>
          <a:xfrm>
            <a:off x="0" y="-644"/>
            <a:ext cx="6927657" cy="6858000"/>
          </a:xfrm>
          <a:prstGeom prst="rect">
            <a:avLst/>
          </a:prstGeom>
        </p:spPr>
      </p:pic>
      <p:pic>
        <p:nvPicPr>
          <p:cNvPr id="9" name="Gráfico 8">
            <a:extLst>
              <a:ext uri="{FF2B5EF4-FFF2-40B4-BE49-F238E27FC236}">
                <a16:creationId xmlns:a16="http://schemas.microsoft.com/office/drawing/2014/main" id="{2C9A6F02-7525-2A45-1D7A-2E6945ABBE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9724" y="-638449"/>
            <a:ext cx="3519718" cy="3519718"/>
          </a:xfrm>
          <a:prstGeom prst="rect">
            <a:avLst/>
          </a:prstGeom>
        </p:spPr>
      </p:pic>
      <p:pic>
        <p:nvPicPr>
          <p:cNvPr id="11" name="Gráfico 10">
            <a:extLst>
              <a:ext uri="{FF2B5EF4-FFF2-40B4-BE49-F238E27FC236}">
                <a16:creationId xmlns:a16="http://schemas.microsoft.com/office/drawing/2014/main" id="{36B0C49E-6467-45A6-D07B-89C10F6BA0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711155">
            <a:off x="10759653" y="-1078776"/>
            <a:ext cx="3782180" cy="3782180"/>
          </a:xfrm>
          <a:prstGeom prst="rect">
            <a:avLst/>
          </a:prstGeom>
        </p:spPr>
      </p:pic>
      <p:sp>
        <p:nvSpPr>
          <p:cNvPr id="2" name="Título 1">
            <a:extLst>
              <a:ext uri="{FF2B5EF4-FFF2-40B4-BE49-F238E27FC236}">
                <a16:creationId xmlns:a16="http://schemas.microsoft.com/office/drawing/2014/main" id="{5B31EB25-531D-2CBC-777B-4BAE9A2B341A}"/>
              </a:ext>
            </a:extLst>
          </p:cNvPr>
          <p:cNvSpPr>
            <a:spLocks noGrp="1"/>
          </p:cNvSpPr>
          <p:nvPr>
            <p:ph type="ctrTitle"/>
          </p:nvPr>
        </p:nvSpPr>
        <p:spPr/>
        <p:txBody>
          <a:bodyPr/>
          <a:lstStyle/>
          <a:p>
            <a:r>
              <a:rPr lang="es-CO"/>
              <a:t>     </a:t>
            </a:r>
          </a:p>
        </p:txBody>
      </p:sp>
      <p:cxnSp>
        <p:nvCxnSpPr>
          <p:cNvPr id="15" name="Conector recto 14">
            <a:extLst>
              <a:ext uri="{FF2B5EF4-FFF2-40B4-BE49-F238E27FC236}">
                <a16:creationId xmlns:a16="http://schemas.microsoft.com/office/drawing/2014/main" id="{984F3DE3-E8B5-83B5-9096-C57CC68DFBDB}"/>
              </a:ext>
            </a:extLst>
          </p:cNvPr>
          <p:cNvCxnSpPr>
            <a:cxnSpLocks/>
          </p:cNvCxnSpPr>
          <p:nvPr/>
        </p:nvCxnSpPr>
        <p:spPr>
          <a:xfrm>
            <a:off x="5386388" y="6374167"/>
            <a:ext cx="680561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81A9644C-F10B-A43C-A2D2-58FB6A9CF8F3}"/>
              </a:ext>
            </a:extLst>
          </p:cNvPr>
          <p:cNvSpPr txBox="1"/>
          <p:nvPr/>
        </p:nvSpPr>
        <p:spPr>
          <a:xfrm>
            <a:off x="479743" y="4445156"/>
            <a:ext cx="6054621" cy="1200329"/>
          </a:xfrm>
          <a:prstGeom prst="rect">
            <a:avLst/>
          </a:prstGeom>
          <a:noFill/>
        </p:spPr>
        <p:txBody>
          <a:bodyPr wrap="square" lIns="91440" tIns="45720" rIns="91440" bIns="45720" rtlCol="0" anchor="t">
            <a:spAutoFit/>
          </a:bodyPr>
          <a:lstStyle/>
          <a:p>
            <a:r>
              <a:rPr lang="es-MX" sz="3600" b="1">
                <a:solidFill>
                  <a:schemeClr val="bg1"/>
                </a:solidFill>
                <a:latin typeface="Nunito Sans" pitchFamily="2" charset="77"/>
              </a:rPr>
              <a:t>Control Interno, Responsabilidad de todos!</a:t>
            </a:r>
          </a:p>
        </p:txBody>
      </p:sp>
      <p:sp>
        <p:nvSpPr>
          <p:cNvPr id="3" name="CuadroTexto 2">
            <a:extLst>
              <a:ext uri="{FF2B5EF4-FFF2-40B4-BE49-F238E27FC236}">
                <a16:creationId xmlns:a16="http://schemas.microsoft.com/office/drawing/2014/main" id="{E23AED48-7BF6-CD97-1DA1-6802429277B8}"/>
              </a:ext>
            </a:extLst>
          </p:cNvPr>
          <p:cNvSpPr txBox="1"/>
          <p:nvPr/>
        </p:nvSpPr>
        <p:spPr>
          <a:xfrm>
            <a:off x="553453" y="3820010"/>
            <a:ext cx="2179473" cy="461665"/>
          </a:xfrm>
          <a:prstGeom prst="rect">
            <a:avLst/>
          </a:prstGeom>
          <a:noFill/>
        </p:spPr>
        <p:txBody>
          <a:bodyPr wrap="square" lIns="91440" tIns="45720" rIns="91440" bIns="45720" rtlCol="0" anchor="t">
            <a:spAutoFit/>
          </a:bodyPr>
          <a:lstStyle/>
          <a:p>
            <a:r>
              <a:rPr lang="es-MX" sz="2400" b="1">
                <a:solidFill>
                  <a:schemeClr val="bg1"/>
                </a:solidFill>
                <a:latin typeface="Nunito Sans" pitchFamily="2" charset="77"/>
              </a:rPr>
              <a:t>!GRACIAS¡</a:t>
            </a:r>
          </a:p>
        </p:txBody>
      </p:sp>
      <p:cxnSp>
        <p:nvCxnSpPr>
          <p:cNvPr id="6" name="Conector recto 5">
            <a:extLst>
              <a:ext uri="{FF2B5EF4-FFF2-40B4-BE49-F238E27FC236}">
                <a16:creationId xmlns:a16="http://schemas.microsoft.com/office/drawing/2014/main" id="{06303CEC-8E9D-FB41-A3D4-8CF51B5152A4}"/>
              </a:ext>
            </a:extLst>
          </p:cNvPr>
          <p:cNvCxnSpPr>
            <a:cxnSpLocks/>
          </p:cNvCxnSpPr>
          <p:nvPr/>
        </p:nvCxnSpPr>
        <p:spPr>
          <a:xfrm>
            <a:off x="598236" y="4280721"/>
            <a:ext cx="154657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Imagen 9">
            <a:extLst>
              <a:ext uri="{FF2B5EF4-FFF2-40B4-BE49-F238E27FC236}">
                <a16:creationId xmlns:a16="http://schemas.microsoft.com/office/drawing/2014/main" id="{98D1DDFD-422F-73DC-77E3-ECA8E227841F}"/>
              </a:ext>
            </a:extLst>
          </p:cNvPr>
          <p:cNvPicPr>
            <a:picLocks noChangeAspect="1"/>
          </p:cNvPicPr>
          <p:nvPr/>
        </p:nvPicPr>
        <p:blipFill>
          <a:blip r:embed="rId8"/>
          <a:stretch>
            <a:fillRect/>
          </a:stretch>
        </p:blipFill>
        <p:spPr>
          <a:xfrm>
            <a:off x="553453" y="507433"/>
            <a:ext cx="1329305" cy="1154700"/>
          </a:xfrm>
          <a:prstGeom prst="rect">
            <a:avLst/>
          </a:prstGeom>
        </p:spPr>
      </p:pic>
    </p:spTree>
    <p:extLst>
      <p:ext uri="{BB962C8B-B14F-4D97-AF65-F5344CB8AC3E}">
        <p14:creationId xmlns:p14="http://schemas.microsoft.com/office/powerpoint/2010/main" val="3020380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50A22-C2EF-CA97-D75C-B5DD325C009D}"/>
            </a:ext>
          </a:extLst>
        </p:cNvPr>
        <p:cNvGrpSpPr/>
        <p:nvPr/>
      </p:nvGrpSpPr>
      <p:grpSpPr>
        <a:xfrm>
          <a:off x="0" y="0"/>
          <a:ext cx="0" cy="0"/>
          <a:chOff x="0" y="0"/>
          <a:chExt cx="0" cy="0"/>
        </a:xfrm>
      </p:grpSpPr>
      <p:pic>
        <p:nvPicPr>
          <p:cNvPr id="14" name="Imagen 13" descr="Personas en un barco en el agua&#10;&#10;Descripción generada automáticamente">
            <a:extLst>
              <a:ext uri="{FF2B5EF4-FFF2-40B4-BE49-F238E27FC236}">
                <a16:creationId xmlns:a16="http://schemas.microsoft.com/office/drawing/2014/main" id="{9998868A-35F6-41A1-B5D9-B0529CDB55EE}"/>
              </a:ext>
            </a:extLst>
          </p:cNvPr>
          <p:cNvPicPr>
            <a:picLocks noChangeAspect="1"/>
          </p:cNvPicPr>
          <p:nvPr/>
        </p:nvPicPr>
        <p:blipFill rotWithShape="1">
          <a:blip r:embed="rId2"/>
          <a:srcRect l="83" t="79" r="-431" b="14875"/>
          <a:stretch/>
        </p:blipFill>
        <p:spPr>
          <a:xfrm>
            <a:off x="-1642" y="-2175"/>
            <a:ext cx="12275589" cy="6921185"/>
          </a:xfrm>
          <a:prstGeom prst="rect">
            <a:avLst/>
          </a:prstGeom>
        </p:spPr>
      </p:pic>
      <p:pic>
        <p:nvPicPr>
          <p:cNvPr id="8" name="Imagen 7">
            <a:extLst>
              <a:ext uri="{FF2B5EF4-FFF2-40B4-BE49-F238E27FC236}">
                <a16:creationId xmlns:a16="http://schemas.microsoft.com/office/drawing/2014/main" id="{676FF4F2-A123-B37C-D471-D6994C6C26F2}"/>
              </a:ext>
            </a:extLst>
          </p:cNvPr>
          <p:cNvPicPr>
            <a:picLocks noChangeAspect="1"/>
          </p:cNvPicPr>
          <p:nvPr/>
        </p:nvPicPr>
        <p:blipFill rotWithShape="1">
          <a:blip r:embed="rId3"/>
          <a:srcRect l="20000" r="-260"/>
          <a:stretch/>
        </p:blipFill>
        <p:spPr>
          <a:xfrm>
            <a:off x="2032" y="10677"/>
            <a:ext cx="6291932" cy="6858000"/>
          </a:xfrm>
          <a:prstGeom prst="rect">
            <a:avLst/>
          </a:prstGeom>
        </p:spPr>
      </p:pic>
      <p:sp>
        <p:nvSpPr>
          <p:cNvPr id="17" name="CuadroTexto 16">
            <a:extLst>
              <a:ext uri="{FF2B5EF4-FFF2-40B4-BE49-F238E27FC236}">
                <a16:creationId xmlns:a16="http://schemas.microsoft.com/office/drawing/2014/main" id="{24A4F555-C62B-8DA0-79CB-D6A96FB6602F}"/>
              </a:ext>
            </a:extLst>
          </p:cNvPr>
          <p:cNvSpPr txBox="1"/>
          <p:nvPr/>
        </p:nvSpPr>
        <p:spPr>
          <a:xfrm>
            <a:off x="1203248" y="537568"/>
            <a:ext cx="7819161" cy="553998"/>
          </a:xfrm>
          <a:prstGeom prst="rect">
            <a:avLst/>
          </a:prstGeom>
          <a:noFill/>
        </p:spPr>
        <p:txBody>
          <a:bodyPr wrap="square" lIns="91440" tIns="45720" rIns="91440" bIns="45720" rtlCol="0" anchor="t">
            <a:spAutoFit/>
          </a:bodyPr>
          <a:lstStyle/>
          <a:p>
            <a:r>
              <a:rPr lang="es-CO" sz="3000" b="1">
                <a:solidFill>
                  <a:schemeClr val="bg1"/>
                </a:solidFill>
                <a:latin typeface="Nunito Sans" pitchFamily="2" charset="77"/>
              </a:rPr>
              <a:t>Llamado a lista y verificación de quorum</a:t>
            </a:r>
          </a:p>
        </p:txBody>
      </p:sp>
      <p:pic>
        <p:nvPicPr>
          <p:cNvPr id="48" name="Gráfico 47">
            <a:extLst>
              <a:ext uri="{FF2B5EF4-FFF2-40B4-BE49-F238E27FC236}">
                <a16:creationId xmlns:a16="http://schemas.microsoft.com/office/drawing/2014/main" id="{4241E130-1696-166A-9970-D25CE411C0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711155">
            <a:off x="10369490" y="3844737"/>
            <a:ext cx="3782180" cy="3782180"/>
          </a:xfrm>
          <a:prstGeom prst="rect">
            <a:avLst/>
          </a:prstGeom>
        </p:spPr>
      </p:pic>
      <p:sp>
        <p:nvSpPr>
          <p:cNvPr id="4" name="CuadroTexto 3">
            <a:extLst>
              <a:ext uri="{FF2B5EF4-FFF2-40B4-BE49-F238E27FC236}">
                <a16:creationId xmlns:a16="http://schemas.microsoft.com/office/drawing/2014/main" id="{93247BEC-DB06-97B2-1321-7C36F6043594}"/>
              </a:ext>
            </a:extLst>
          </p:cNvPr>
          <p:cNvSpPr txBox="1"/>
          <p:nvPr/>
        </p:nvSpPr>
        <p:spPr>
          <a:xfrm>
            <a:off x="716564" y="1421878"/>
            <a:ext cx="8144063" cy="5478423"/>
          </a:xfrm>
          <a:prstGeom prst="rect">
            <a:avLst/>
          </a:prstGeom>
          <a:noFill/>
        </p:spPr>
        <p:txBody>
          <a:bodyPr wrap="square" lIns="91440" tIns="45720" rIns="91440" bIns="45720" rtlCol="0" anchor="t">
            <a:spAutoFit/>
          </a:bodyPr>
          <a:lstStyle/>
          <a:p>
            <a:pPr marL="449580" fontAlgn="base"/>
            <a:r>
              <a:rPr lang="es-CO" sz="1400">
                <a:solidFill>
                  <a:srgbClr val="000000"/>
                </a:solidFill>
                <a:highlight>
                  <a:srgbClr val="FFFFFF"/>
                </a:highlight>
                <a:latin typeface="Nunito Sans"/>
              </a:rPr>
              <a:t>Dra. Daira Rocío Garcés</a:t>
            </a:r>
          </a:p>
          <a:p>
            <a:pPr marL="449580" fontAlgn="base"/>
            <a:r>
              <a:rPr lang="es-CO" sz="1400">
                <a:solidFill>
                  <a:srgbClr val="000000"/>
                </a:solidFill>
                <a:highlight>
                  <a:srgbClr val="FFFFFF"/>
                </a:highlight>
                <a:latin typeface="Nunito Sans"/>
              </a:rPr>
              <a:t>Jefe de Control Interno</a:t>
            </a:r>
          </a:p>
          <a:p>
            <a:pPr marL="449580" fontAlgn="base"/>
            <a:r>
              <a:rPr lang="es-CO" sz="1400">
                <a:solidFill>
                  <a:srgbClr val="000000"/>
                </a:solidFill>
                <a:highlight>
                  <a:srgbClr val="FFFFFF"/>
                </a:highlight>
                <a:latin typeface="Nunito Sans"/>
              </a:rPr>
              <a:t>Corporación </a:t>
            </a:r>
            <a:r>
              <a:rPr lang="es-CO" sz="1400" err="1">
                <a:solidFill>
                  <a:srgbClr val="000000"/>
                </a:solidFill>
                <a:highlight>
                  <a:srgbClr val="FFFFFF"/>
                </a:highlight>
                <a:latin typeface="Nunito Sans"/>
              </a:rPr>
              <a:t>Nasakiwe</a:t>
            </a:r>
            <a:endParaRPr lang="es-CO" sz="1400">
              <a:solidFill>
                <a:srgbClr val="000000"/>
              </a:solidFill>
              <a:highlight>
                <a:srgbClr val="FFFFFF"/>
              </a:highlight>
              <a:latin typeface="Nunito Sans"/>
            </a:endParaRPr>
          </a:p>
          <a:p>
            <a:pPr marL="449580" algn="l" fontAlgn="base"/>
            <a:endParaRPr lang="es-CO" sz="1400" b="0" i="0">
              <a:solidFill>
                <a:srgbClr val="000000"/>
              </a:solidFill>
              <a:effectLst/>
              <a:highlight>
                <a:srgbClr val="FFFFFF"/>
              </a:highlight>
              <a:latin typeface="Nunito Sans"/>
            </a:endParaRPr>
          </a:p>
          <a:p>
            <a:pPr marL="449580" algn="l" fontAlgn="base"/>
            <a:r>
              <a:rPr lang="es-CO" sz="1400" b="0" i="0">
                <a:solidFill>
                  <a:srgbClr val="000000"/>
                </a:solidFill>
                <a:effectLst/>
                <a:highlight>
                  <a:srgbClr val="FFFFFF"/>
                </a:highlight>
                <a:latin typeface="Nunito Sans"/>
              </a:rPr>
              <a:t>Dra. Claudia Marcela Huertas Villarraga</a:t>
            </a:r>
          </a:p>
          <a:p>
            <a:pPr marL="449580" algn="l" fontAlgn="base"/>
            <a:r>
              <a:rPr lang="es-CO" sz="1400" b="0" i="0">
                <a:solidFill>
                  <a:srgbClr val="000000"/>
                </a:solidFill>
                <a:effectLst/>
                <a:highlight>
                  <a:srgbClr val="FFFFFF"/>
                </a:highlight>
                <a:latin typeface="Nunito Sans"/>
              </a:rPr>
              <a:t>Coordinadora Control Interno</a:t>
            </a:r>
          </a:p>
          <a:p>
            <a:pPr marL="449580" algn="l" fontAlgn="base"/>
            <a:r>
              <a:rPr lang="es-CO" sz="1400" b="0" i="0">
                <a:solidFill>
                  <a:srgbClr val="000000"/>
                </a:solidFill>
                <a:effectLst/>
                <a:highlight>
                  <a:srgbClr val="FFFFFF"/>
                </a:highlight>
                <a:latin typeface="Nunito Sans"/>
              </a:rPr>
              <a:t>Dirección Nacional de Derechos de Autor</a:t>
            </a:r>
          </a:p>
          <a:p>
            <a:pPr marL="449580" algn="l" fontAlgn="base"/>
            <a:endParaRPr lang="es-CO" sz="1400" b="0" i="0">
              <a:solidFill>
                <a:srgbClr val="000000"/>
              </a:solidFill>
              <a:effectLst/>
              <a:highlight>
                <a:srgbClr val="FFFFFF"/>
              </a:highlight>
              <a:latin typeface="Nunito Sans" pitchFamily="2" charset="0"/>
            </a:endParaRPr>
          </a:p>
          <a:p>
            <a:pPr marL="449580" fontAlgn="base"/>
            <a:r>
              <a:rPr lang="es-CO" sz="1400" b="0" i="0">
                <a:solidFill>
                  <a:srgbClr val="000000"/>
                </a:solidFill>
                <a:effectLst/>
                <a:highlight>
                  <a:srgbClr val="FFFFFF"/>
                </a:highlight>
                <a:latin typeface="Nunito Sans"/>
              </a:rPr>
              <a:t>Dra. María Consuelo Arias </a:t>
            </a:r>
            <a:r>
              <a:rPr lang="es-CO" sz="1400">
                <a:solidFill>
                  <a:srgbClr val="000000"/>
                </a:solidFill>
                <a:highlight>
                  <a:srgbClr val="FFFFFF"/>
                </a:highlight>
                <a:latin typeface="Nunito Sans"/>
              </a:rPr>
              <a:t>/ Leidy Johana Pérez Rosas </a:t>
            </a:r>
            <a:endParaRPr lang="es-CO" sz="1400" b="0" i="0">
              <a:solidFill>
                <a:srgbClr val="000000"/>
              </a:solidFill>
              <a:effectLst/>
              <a:highlight>
                <a:srgbClr val="FFFFFF"/>
              </a:highlight>
              <a:latin typeface="Nunito Sans"/>
            </a:endParaRPr>
          </a:p>
          <a:p>
            <a:pPr marL="449580" fontAlgn="base"/>
            <a:r>
              <a:rPr lang="es-CO" sz="1400" b="0" i="0">
                <a:solidFill>
                  <a:srgbClr val="000000"/>
                </a:solidFill>
                <a:effectLst/>
                <a:highlight>
                  <a:srgbClr val="FFFFFF"/>
                </a:highlight>
                <a:latin typeface="Nunito Sans"/>
              </a:rPr>
              <a:t>Jefe de Control Interno</a:t>
            </a:r>
            <a:r>
              <a:rPr lang="es-CO" sz="1400">
                <a:solidFill>
                  <a:srgbClr val="000000"/>
                </a:solidFill>
                <a:highlight>
                  <a:srgbClr val="FFFFFF"/>
                </a:highlight>
                <a:latin typeface="Nunito Sans"/>
              </a:rPr>
              <a:t> / Jefe de Control Interno (e)</a:t>
            </a:r>
            <a:endParaRPr lang="es-CO" sz="1400" b="0" i="0">
              <a:solidFill>
                <a:srgbClr val="000000"/>
              </a:solidFill>
              <a:effectLst/>
              <a:highlight>
                <a:srgbClr val="FFFFFF"/>
              </a:highlight>
              <a:latin typeface="Nunito Sans"/>
            </a:endParaRPr>
          </a:p>
          <a:p>
            <a:pPr marL="449580" algn="l" fontAlgn="base"/>
            <a:r>
              <a:rPr lang="es-CO" sz="1400" b="0" i="0">
                <a:solidFill>
                  <a:srgbClr val="000000"/>
                </a:solidFill>
                <a:effectLst/>
                <a:highlight>
                  <a:srgbClr val="FFFFFF"/>
                </a:highlight>
                <a:latin typeface="Nunito Sans"/>
              </a:rPr>
              <a:t>Dirección Nacional de Bomberos</a:t>
            </a:r>
          </a:p>
          <a:p>
            <a:pPr marL="449580" algn="l" fontAlgn="base"/>
            <a:endParaRPr lang="es-CO" sz="1400" b="0" i="0">
              <a:solidFill>
                <a:srgbClr val="000000"/>
              </a:solidFill>
              <a:effectLst/>
              <a:highlight>
                <a:srgbClr val="FFFFFF"/>
              </a:highlight>
              <a:latin typeface="Nunito Sans" pitchFamily="2" charset="0"/>
            </a:endParaRPr>
          </a:p>
          <a:p>
            <a:pPr marL="449580" algn="l" fontAlgn="base"/>
            <a:r>
              <a:rPr lang="es-CO" sz="1400" b="0" i="0">
                <a:solidFill>
                  <a:srgbClr val="000000"/>
                </a:solidFill>
                <a:effectLst/>
                <a:highlight>
                  <a:srgbClr val="FFFFFF"/>
                </a:highlight>
                <a:latin typeface="Nunito Sans"/>
              </a:rPr>
              <a:t>Dra. Nohora Velásquez Salamanca</a:t>
            </a:r>
          </a:p>
          <a:p>
            <a:pPr marL="449580" algn="l" fontAlgn="base"/>
            <a:r>
              <a:rPr lang="es-CO" sz="1400" b="0" i="0">
                <a:solidFill>
                  <a:srgbClr val="000000"/>
                </a:solidFill>
                <a:effectLst/>
                <a:highlight>
                  <a:srgbClr val="FFFFFF"/>
                </a:highlight>
                <a:latin typeface="Nunito Sans"/>
              </a:rPr>
              <a:t>Jefe de Control Interno</a:t>
            </a:r>
          </a:p>
          <a:p>
            <a:pPr marL="449580" algn="l" fontAlgn="base"/>
            <a:r>
              <a:rPr lang="es-CO" sz="1400" b="0" i="0">
                <a:solidFill>
                  <a:srgbClr val="000000"/>
                </a:solidFill>
                <a:effectLst/>
                <a:highlight>
                  <a:srgbClr val="FFFFFF"/>
                </a:highlight>
                <a:latin typeface="Nunito Sans"/>
              </a:rPr>
              <a:t>Imprenta Nacional</a:t>
            </a:r>
          </a:p>
          <a:p>
            <a:pPr marL="449580" algn="l" fontAlgn="base"/>
            <a:endParaRPr lang="es-CO" sz="1400" b="0" i="0">
              <a:solidFill>
                <a:srgbClr val="000000"/>
              </a:solidFill>
              <a:effectLst/>
              <a:highlight>
                <a:srgbClr val="FFFFFF"/>
              </a:highlight>
              <a:latin typeface="Nunito Sans" pitchFamily="2" charset="0"/>
            </a:endParaRPr>
          </a:p>
          <a:p>
            <a:pPr marL="449580" fontAlgn="base"/>
            <a:r>
              <a:rPr lang="es-CO" sz="1400">
                <a:solidFill>
                  <a:srgbClr val="000000"/>
                </a:solidFill>
                <a:highlight>
                  <a:srgbClr val="FFFFFF"/>
                </a:highlight>
                <a:latin typeface="Nunito Sans"/>
              </a:rPr>
              <a:t>Dra. Stella Cañón Rodríguez</a:t>
            </a:r>
          </a:p>
          <a:p>
            <a:pPr marL="449580" fontAlgn="base"/>
            <a:r>
              <a:rPr lang="es-CO" sz="1400">
                <a:solidFill>
                  <a:srgbClr val="000000"/>
                </a:solidFill>
                <a:highlight>
                  <a:srgbClr val="FFFFFF"/>
                </a:highlight>
                <a:latin typeface="Nunito Sans"/>
              </a:rPr>
              <a:t>Jefe de Control Interno</a:t>
            </a:r>
          </a:p>
          <a:p>
            <a:pPr marL="449580" fontAlgn="base"/>
            <a:r>
              <a:rPr lang="es-CO" sz="1400">
                <a:solidFill>
                  <a:srgbClr val="000000"/>
                </a:solidFill>
                <a:highlight>
                  <a:srgbClr val="FFFFFF"/>
                </a:highlight>
                <a:latin typeface="Nunito Sans"/>
              </a:rPr>
              <a:t>Ministerio del Interior</a:t>
            </a:r>
          </a:p>
          <a:p>
            <a:pPr marL="449580" algn="l" fontAlgn="base"/>
            <a:endParaRPr lang="es-CO" sz="1400" b="0" i="0">
              <a:solidFill>
                <a:srgbClr val="000000"/>
              </a:solidFill>
              <a:effectLst/>
              <a:highlight>
                <a:srgbClr val="FFFFFF"/>
              </a:highlight>
              <a:latin typeface="Nunito Sans" pitchFamily="2" charset="0"/>
            </a:endParaRPr>
          </a:p>
          <a:p>
            <a:pPr marL="449580" algn="l" fontAlgn="base"/>
            <a:r>
              <a:rPr lang="es-CO" sz="1400" b="0" i="0">
                <a:solidFill>
                  <a:srgbClr val="000000"/>
                </a:solidFill>
                <a:effectLst/>
                <a:highlight>
                  <a:srgbClr val="FFFFFF"/>
                </a:highlight>
                <a:latin typeface="Nunito Sans"/>
              </a:rPr>
              <a:t>Dra. Lizeth </a:t>
            </a:r>
            <a:r>
              <a:rPr lang="es-CO" sz="1400" b="0" i="0" err="1">
                <a:solidFill>
                  <a:srgbClr val="000000"/>
                </a:solidFill>
                <a:effectLst/>
                <a:highlight>
                  <a:srgbClr val="FFFFFF"/>
                </a:highlight>
                <a:latin typeface="Nunito Sans"/>
              </a:rPr>
              <a:t>Nathalia</a:t>
            </a:r>
            <a:r>
              <a:rPr lang="es-CO" sz="1400" b="0" i="0">
                <a:solidFill>
                  <a:srgbClr val="000000"/>
                </a:solidFill>
                <a:effectLst/>
                <a:highlight>
                  <a:srgbClr val="FFFFFF"/>
                </a:highlight>
                <a:latin typeface="Nunito Sans"/>
              </a:rPr>
              <a:t> Rojas Forero</a:t>
            </a:r>
          </a:p>
          <a:p>
            <a:pPr marL="449580" algn="l" fontAlgn="base"/>
            <a:r>
              <a:rPr lang="es-CO" sz="1400" b="0" i="0">
                <a:solidFill>
                  <a:srgbClr val="000000"/>
                </a:solidFill>
                <a:effectLst/>
                <a:highlight>
                  <a:srgbClr val="FFFFFF"/>
                </a:highlight>
                <a:latin typeface="Nunito Sans"/>
              </a:rPr>
              <a:t>Jefe de Control Interno ( e )</a:t>
            </a:r>
          </a:p>
          <a:p>
            <a:pPr marL="449580" algn="l" fontAlgn="base"/>
            <a:r>
              <a:rPr lang="es-CO" sz="1400" b="0" i="0">
                <a:solidFill>
                  <a:srgbClr val="000000"/>
                </a:solidFill>
                <a:effectLst/>
                <a:highlight>
                  <a:srgbClr val="FFFFFF"/>
                </a:highlight>
                <a:latin typeface="Nunito Sans"/>
              </a:rPr>
              <a:t>Unidad Nacional de Protección</a:t>
            </a:r>
          </a:p>
          <a:p>
            <a:pPr marL="449580" algn="l" fontAlgn="base"/>
            <a:endParaRPr lang="es-ES" sz="1400">
              <a:solidFill>
                <a:srgbClr val="000000"/>
              </a:solidFill>
              <a:highlight>
                <a:srgbClr val="FFFFFF"/>
              </a:highlight>
              <a:latin typeface="Nunito Sans" pitchFamily="2" charset="0"/>
            </a:endParaRPr>
          </a:p>
          <a:p>
            <a:pPr marL="449580" algn="l" fontAlgn="base"/>
            <a:endParaRPr lang="es-CO" sz="1400" b="0" i="0">
              <a:solidFill>
                <a:srgbClr val="000000"/>
              </a:solidFill>
              <a:effectLst/>
              <a:highlight>
                <a:srgbClr val="FFFFFF"/>
              </a:highlight>
              <a:latin typeface="Nunito Sans" pitchFamily="2" charset="0"/>
            </a:endParaRPr>
          </a:p>
        </p:txBody>
      </p:sp>
      <p:pic>
        <p:nvPicPr>
          <p:cNvPr id="2" name="Imagen 1">
            <a:extLst>
              <a:ext uri="{FF2B5EF4-FFF2-40B4-BE49-F238E27FC236}">
                <a16:creationId xmlns:a16="http://schemas.microsoft.com/office/drawing/2014/main" id="{E38D8CEC-4992-A402-9EDA-F9F30A73784B}"/>
              </a:ext>
            </a:extLst>
          </p:cNvPr>
          <p:cNvPicPr>
            <a:picLocks noChangeAspect="1"/>
          </p:cNvPicPr>
          <p:nvPr/>
        </p:nvPicPr>
        <p:blipFill>
          <a:blip r:embed="rId6"/>
          <a:stretch>
            <a:fillRect/>
          </a:stretch>
        </p:blipFill>
        <p:spPr>
          <a:xfrm>
            <a:off x="10741138" y="268244"/>
            <a:ext cx="941222" cy="817592"/>
          </a:xfrm>
          <a:prstGeom prst="rect">
            <a:avLst/>
          </a:prstGeom>
        </p:spPr>
      </p:pic>
      <p:pic>
        <p:nvPicPr>
          <p:cNvPr id="3" name="Imagen 2">
            <a:extLst>
              <a:ext uri="{FF2B5EF4-FFF2-40B4-BE49-F238E27FC236}">
                <a16:creationId xmlns:a16="http://schemas.microsoft.com/office/drawing/2014/main" id="{1DE3BC14-5837-03E2-0AE8-D6F41040333E}"/>
              </a:ext>
            </a:extLst>
          </p:cNvPr>
          <p:cNvPicPr>
            <a:picLocks noChangeAspect="1"/>
          </p:cNvPicPr>
          <p:nvPr/>
        </p:nvPicPr>
        <p:blipFill>
          <a:blip r:embed="rId7"/>
          <a:stretch>
            <a:fillRect/>
          </a:stretch>
        </p:blipFill>
        <p:spPr>
          <a:xfrm>
            <a:off x="-3925" y="6684756"/>
            <a:ext cx="12195925" cy="183921"/>
          </a:xfrm>
          <a:prstGeom prst="rect">
            <a:avLst/>
          </a:prstGeom>
        </p:spPr>
      </p:pic>
    </p:spTree>
    <p:extLst>
      <p:ext uri="{BB962C8B-B14F-4D97-AF65-F5344CB8AC3E}">
        <p14:creationId xmlns:p14="http://schemas.microsoft.com/office/powerpoint/2010/main" val="1470871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descr="Personas en un barco en el agua&#10;&#10;Descripción generada automáticamente">
            <a:extLst>
              <a:ext uri="{FF2B5EF4-FFF2-40B4-BE49-F238E27FC236}">
                <a16:creationId xmlns:a16="http://schemas.microsoft.com/office/drawing/2014/main" id="{C3AE5F2C-9396-AE8B-8FC2-9A00BC6ACC4E}"/>
              </a:ext>
            </a:extLst>
          </p:cNvPr>
          <p:cNvPicPr>
            <a:picLocks noChangeAspect="1"/>
          </p:cNvPicPr>
          <p:nvPr/>
        </p:nvPicPr>
        <p:blipFill rotWithShape="1">
          <a:blip r:embed="rId2"/>
          <a:srcRect l="83" t="79" r="-431" b="14875"/>
          <a:stretch/>
        </p:blipFill>
        <p:spPr>
          <a:xfrm>
            <a:off x="-1642" y="-2175"/>
            <a:ext cx="12275589" cy="6921185"/>
          </a:xfrm>
          <a:prstGeom prst="rect">
            <a:avLst/>
          </a:prstGeom>
        </p:spPr>
      </p:pic>
      <p:pic>
        <p:nvPicPr>
          <p:cNvPr id="8" name="Imagen 7">
            <a:extLst>
              <a:ext uri="{FF2B5EF4-FFF2-40B4-BE49-F238E27FC236}">
                <a16:creationId xmlns:a16="http://schemas.microsoft.com/office/drawing/2014/main" id="{D70321E5-0251-04ED-4707-EE7A7B41C626}"/>
              </a:ext>
            </a:extLst>
          </p:cNvPr>
          <p:cNvPicPr>
            <a:picLocks noChangeAspect="1"/>
          </p:cNvPicPr>
          <p:nvPr/>
        </p:nvPicPr>
        <p:blipFill rotWithShape="1">
          <a:blip r:embed="rId3"/>
          <a:srcRect l="20000" r="-260"/>
          <a:stretch/>
        </p:blipFill>
        <p:spPr>
          <a:xfrm>
            <a:off x="2032" y="10677"/>
            <a:ext cx="6291932" cy="6858000"/>
          </a:xfrm>
          <a:prstGeom prst="rect">
            <a:avLst/>
          </a:prstGeom>
        </p:spPr>
      </p:pic>
      <p:sp>
        <p:nvSpPr>
          <p:cNvPr id="17" name="CuadroTexto 16">
            <a:extLst>
              <a:ext uri="{FF2B5EF4-FFF2-40B4-BE49-F238E27FC236}">
                <a16:creationId xmlns:a16="http://schemas.microsoft.com/office/drawing/2014/main" id="{C11E0C87-773D-A764-93DC-5C7EDE1B491A}"/>
              </a:ext>
            </a:extLst>
          </p:cNvPr>
          <p:cNvSpPr txBox="1"/>
          <p:nvPr/>
        </p:nvSpPr>
        <p:spPr>
          <a:xfrm>
            <a:off x="1239579" y="1273678"/>
            <a:ext cx="8511373" cy="1477328"/>
          </a:xfrm>
          <a:prstGeom prst="rect">
            <a:avLst/>
          </a:prstGeom>
          <a:noFill/>
        </p:spPr>
        <p:txBody>
          <a:bodyPr wrap="square" lIns="91440" tIns="45720" rIns="91440" bIns="45720" rtlCol="0" anchor="t">
            <a:spAutoFit/>
          </a:bodyPr>
          <a:lstStyle/>
          <a:p>
            <a:r>
              <a:rPr lang="es-CO" sz="3000" b="1">
                <a:solidFill>
                  <a:schemeClr val="bg1"/>
                </a:solidFill>
                <a:latin typeface="Nunito Sans"/>
              </a:rPr>
              <a:t>Estado Plan Anual de Auditorias – PAAI 2025, corte 31 de mayo 2025.</a:t>
            </a:r>
          </a:p>
          <a:p>
            <a:endParaRPr lang="es-CO" sz="3000" b="1">
              <a:solidFill>
                <a:schemeClr val="bg1"/>
              </a:solidFill>
              <a:latin typeface="Nunito Sans" pitchFamily="2" charset="77"/>
            </a:endParaRPr>
          </a:p>
        </p:txBody>
      </p:sp>
      <p:sp>
        <p:nvSpPr>
          <p:cNvPr id="43" name="CuadroTexto 42">
            <a:extLst>
              <a:ext uri="{FF2B5EF4-FFF2-40B4-BE49-F238E27FC236}">
                <a16:creationId xmlns:a16="http://schemas.microsoft.com/office/drawing/2014/main" id="{519012F0-EC20-6C59-2E47-2780BDF0B2FE}"/>
              </a:ext>
            </a:extLst>
          </p:cNvPr>
          <p:cNvSpPr txBox="1"/>
          <p:nvPr/>
        </p:nvSpPr>
        <p:spPr>
          <a:xfrm>
            <a:off x="429476" y="1148215"/>
            <a:ext cx="764403" cy="784830"/>
          </a:xfrm>
          <a:prstGeom prst="rect">
            <a:avLst/>
          </a:prstGeom>
          <a:noFill/>
        </p:spPr>
        <p:txBody>
          <a:bodyPr wrap="square" rtlCol="0">
            <a:spAutoFit/>
          </a:bodyPr>
          <a:lstStyle/>
          <a:p>
            <a:r>
              <a:rPr lang="es-CO" sz="4500" b="1">
                <a:solidFill>
                  <a:srgbClr val="D23B46"/>
                </a:solidFill>
                <a:latin typeface="Nunito Sans" pitchFamily="2" charset="77"/>
              </a:rPr>
              <a:t>1.</a:t>
            </a:r>
          </a:p>
        </p:txBody>
      </p:sp>
      <p:cxnSp>
        <p:nvCxnSpPr>
          <p:cNvPr id="45" name="Conector recto 44">
            <a:extLst>
              <a:ext uri="{FF2B5EF4-FFF2-40B4-BE49-F238E27FC236}">
                <a16:creationId xmlns:a16="http://schemas.microsoft.com/office/drawing/2014/main" id="{F26ECC7D-2C28-CBC4-C55E-E6FD0B7F622B}"/>
              </a:ext>
            </a:extLst>
          </p:cNvPr>
          <p:cNvCxnSpPr>
            <a:cxnSpLocks/>
          </p:cNvCxnSpPr>
          <p:nvPr/>
        </p:nvCxnSpPr>
        <p:spPr>
          <a:xfrm>
            <a:off x="1193879" y="1137538"/>
            <a:ext cx="0" cy="756405"/>
          </a:xfrm>
          <a:prstGeom prst="line">
            <a:avLst/>
          </a:prstGeom>
          <a:ln w="38100">
            <a:solidFill>
              <a:srgbClr val="D23B46"/>
            </a:solidFill>
          </a:ln>
        </p:spPr>
        <p:style>
          <a:lnRef idx="1">
            <a:schemeClr val="accent1"/>
          </a:lnRef>
          <a:fillRef idx="0">
            <a:schemeClr val="accent1"/>
          </a:fillRef>
          <a:effectRef idx="0">
            <a:schemeClr val="accent1"/>
          </a:effectRef>
          <a:fontRef idx="minor">
            <a:schemeClr val="tx1"/>
          </a:fontRef>
        </p:style>
      </p:cxnSp>
      <p:pic>
        <p:nvPicPr>
          <p:cNvPr id="48" name="Gráfico 47">
            <a:extLst>
              <a:ext uri="{FF2B5EF4-FFF2-40B4-BE49-F238E27FC236}">
                <a16:creationId xmlns:a16="http://schemas.microsoft.com/office/drawing/2014/main" id="{7C282AD1-4C00-FFBA-AA53-E43717A016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711155">
            <a:off x="10369490" y="3844737"/>
            <a:ext cx="3782180" cy="3782180"/>
          </a:xfrm>
          <a:prstGeom prst="rect">
            <a:avLst/>
          </a:prstGeom>
        </p:spPr>
      </p:pic>
      <p:pic>
        <p:nvPicPr>
          <p:cNvPr id="2" name="Imagen 1">
            <a:extLst>
              <a:ext uri="{FF2B5EF4-FFF2-40B4-BE49-F238E27FC236}">
                <a16:creationId xmlns:a16="http://schemas.microsoft.com/office/drawing/2014/main" id="{444F2D94-0605-C33D-3206-392D4CD0009E}"/>
              </a:ext>
            </a:extLst>
          </p:cNvPr>
          <p:cNvPicPr>
            <a:picLocks noChangeAspect="1"/>
          </p:cNvPicPr>
          <p:nvPr/>
        </p:nvPicPr>
        <p:blipFill>
          <a:blip r:embed="rId6"/>
          <a:stretch>
            <a:fillRect/>
          </a:stretch>
        </p:blipFill>
        <p:spPr>
          <a:xfrm>
            <a:off x="10741138" y="268244"/>
            <a:ext cx="941222" cy="817592"/>
          </a:xfrm>
          <a:prstGeom prst="rect">
            <a:avLst/>
          </a:prstGeom>
        </p:spPr>
      </p:pic>
      <p:pic>
        <p:nvPicPr>
          <p:cNvPr id="3" name="Imagen 2">
            <a:extLst>
              <a:ext uri="{FF2B5EF4-FFF2-40B4-BE49-F238E27FC236}">
                <a16:creationId xmlns:a16="http://schemas.microsoft.com/office/drawing/2014/main" id="{0EE199F7-AA1F-DB6D-12B5-691ADDE9EF69}"/>
              </a:ext>
            </a:extLst>
          </p:cNvPr>
          <p:cNvPicPr>
            <a:picLocks noChangeAspect="1"/>
          </p:cNvPicPr>
          <p:nvPr/>
        </p:nvPicPr>
        <p:blipFill>
          <a:blip r:embed="rId7"/>
          <a:stretch>
            <a:fillRect/>
          </a:stretch>
        </p:blipFill>
        <p:spPr>
          <a:xfrm>
            <a:off x="-3925" y="6684756"/>
            <a:ext cx="12195925" cy="183921"/>
          </a:xfrm>
          <a:prstGeom prst="rect">
            <a:avLst/>
          </a:prstGeom>
        </p:spPr>
      </p:pic>
    </p:spTree>
    <p:extLst>
      <p:ext uri="{BB962C8B-B14F-4D97-AF65-F5344CB8AC3E}">
        <p14:creationId xmlns:p14="http://schemas.microsoft.com/office/powerpoint/2010/main" val="3299330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Conector recto 14">
            <a:extLst>
              <a:ext uri="{FF2B5EF4-FFF2-40B4-BE49-F238E27FC236}">
                <a16:creationId xmlns:a16="http://schemas.microsoft.com/office/drawing/2014/main" id="{1A73C21D-F117-27FE-91DB-AB41290BF84F}"/>
              </a:ext>
            </a:extLst>
          </p:cNvPr>
          <p:cNvCxnSpPr>
            <a:cxnSpLocks/>
          </p:cNvCxnSpPr>
          <p:nvPr/>
        </p:nvCxnSpPr>
        <p:spPr>
          <a:xfrm>
            <a:off x="2957030" y="978171"/>
            <a:ext cx="5626548"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20B902E9-F6A4-FEF1-06A7-0D317B41AAFE}"/>
              </a:ext>
            </a:extLst>
          </p:cNvPr>
          <p:cNvSpPr txBox="1"/>
          <p:nvPr/>
        </p:nvSpPr>
        <p:spPr>
          <a:xfrm>
            <a:off x="1009650" y="117986"/>
            <a:ext cx="9544050" cy="1107996"/>
          </a:xfrm>
          <a:prstGeom prst="rect">
            <a:avLst/>
          </a:prstGeom>
          <a:noFill/>
        </p:spPr>
        <p:txBody>
          <a:bodyPr wrap="square" lIns="91440" tIns="45720" rIns="91440" bIns="45720" rtlCol="0" anchor="t">
            <a:spAutoFit/>
          </a:bodyPr>
          <a:lstStyle/>
          <a:p>
            <a:pPr algn="ctr"/>
            <a:r>
              <a:rPr lang="es-CO" sz="2400">
                <a:solidFill>
                  <a:srgbClr val="D23B46"/>
                </a:solidFill>
                <a:latin typeface="Nunito Sans" pitchFamily="2" charset="77"/>
                <a:ea typeface="Calibri"/>
                <a:cs typeface="Calibri"/>
              </a:rPr>
              <a:t>1. ESTADO PLAN ANUAL DE AUDITORIAS – PAAI 2025, CORTE 31 DE MAYO 2025.</a:t>
            </a:r>
          </a:p>
          <a:p>
            <a:pPr algn="ctr"/>
            <a:endParaRPr lang="es-ES">
              <a:solidFill>
                <a:srgbClr val="D23B46"/>
              </a:solidFill>
              <a:latin typeface="Nunito Sans" pitchFamily="2" charset="77"/>
              <a:ea typeface="Calibri"/>
              <a:cs typeface="Calibri"/>
            </a:endParaRPr>
          </a:p>
        </p:txBody>
      </p:sp>
      <p:sp>
        <p:nvSpPr>
          <p:cNvPr id="2" name="Rectángulo 1">
            <a:extLst>
              <a:ext uri="{FF2B5EF4-FFF2-40B4-BE49-F238E27FC236}">
                <a16:creationId xmlns:a16="http://schemas.microsoft.com/office/drawing/2014/main" id="{48EC3551-548D-431E-88F1-4889F64685F7}"/>
              </a:ext>
            </a:extLst>
          </p:cNvPr>
          <p:cNvSpPr/>
          <p:nvPr/>
        </p:nvSpPr>
        <p:spPr>
          <a:xfrm>
            <a:off x="726141" y="1563373"/>
            <a:ext cx="10529047" cy="877163"/>
          </a:xfrm>
          <a:prstGeom prst="rect">
            <a:avLst/>
          </a:prstGeom>
        </p:spPr>
        <p:txBody>
          <a:bodyPr wrap="square">
            <a:spAutoFit/>
          </a:bodyPr>
          <a:lstStyle/>
          <a:p>
            <a:pPr algn="ctr">
              <a:lnSpc>
                <a:spcPct val="150000"/>
              </a:lnSpc>
              <a:spcBef>
                <a:spcPts val="1000"/>
              </a:spcBef>
            </a:pPr>
            <a:endParaRPr lang="es-CO" sz="1800" spc="30">
              <a:effectLst/>
              <a:latin typeface="Nunito Sans" pitchFamily="2" charset="0"/>
              <a:ea typeface="Calibri" panose="020F0502020204030204" pitchFamily="34" charset="0"/>
              <a:cs typeface="Times New Roman" panose="02020603050405020304" pitchFamily="18" charset="0"/>
            </a:endParaRPr>
          </a:p>
          <a:p>
            <a:pPr marL="344488" algn="just"/>
            <a:endParaRPr lang="es-CO" altLang="es-CO" sz="2400">
              <a:solidFill>
                <a:schemeClr val="tx1">
                  <a:lumMod val="65000"/>
                  <a:lumOff val="35000"/>
                </a:schemeClr>
              </a:solidFill>
              <a:latin typeface="Nunito Sans" pitchFamily="2" charset="77"/>
            </a:endParaRPr>
          </a:p>
        </p:txBody>
      </p:sp>
      <p:sp>
        <p:nvSpPr>
          <p:cNvPr id="6" name="Rectángulo 5">
            <a:extLst>
              <a:ext uri="{FF2B5EF4-FFF2-40B4-BE49-F238E27FC236}">
                <a16:creationId xmlns:a16="http://schemas.microsoft.com/office/drawing/2014/main" id="{F6696868-2665-4AFA-8142-6FDA742D8D80}"/>
              </a:ext>
            </a:extLst>
          </p:cNvPr>
          <p:cNvSpPr/>
          <p:nvPr/>
        </p:nvSpPr>
        <p:spPr>
          <a:xfrm>
            <a:off x="429768" y="5432612"/>
            <a:ext cx="8543903" cy="923330"/>
          </a:xfrm>
          <a:prstGeom prst="rect">
            <a:avLst/>
          </a:prstGeom>
        </p:spPr>
        <p:txBody>
          <a:bodyPr wrap="square">
            <a:spAutoFit/>
          </a:bodyPr>
          <a:lstStyle/>
          <a:p>
            <a:pPr lvl="0" eaLnBrk="0" fontAlgn="base" hangingPunct="0">
              <a:spcBef>
                <a:spcPct val="0"/>
              </a:spcBef>
              <a:spcAft>
                <a:spcPct val="0"/>
              </a:spcAft>
            </a:pPr>
            <a:endParaRPr lang="es-CO" altLang="es-CO">
              <a:solidFill>
                <a:prstClr val="black"/>
              </a:solidFill>
              <a:latin typeface="Arial" panose="020B0604020202020204" pitchFamily="34" charset="0"/>
              <a:hlinkClick r:id="rId2">
                <a:extLst>
                  <a:ext uri="{A12FA001-AC4F-418D-AE19-62706E023703}">
                    <ahyp:hlinkClr xmlns:ahyp="http://schemas.microsoft.com/office/drawing/2018/hyperlinkcolor" val="tx"/>
                  </a:ext>
                </a:extLst>
              </a:hlinkClick>
            </a:endParaRPr>
          </a:p>
          <a:p>
            <a:pPr lvl="0" eaLnBrk="0" fontAlgn="base" hangingPunct="0">
              <a:spcBef>
                <a:spcPct val="0"/>
              </a:spcBef>
              <a:spcAft>
                <a:spcPct val="0"/>
              </a:spcAft>
            </a:pPr>
            <a:endParaRPr lang="es-CO" altLang="es-CO">
              <a:solidFill>
                <a:prstClr val="black"/>
              </a:solidFill>
              <a:latin typeface="Arial" panose="020B0604020202020204" pitchFamily="34" charset="0"/>
              <a:hlinkClick r:id="rId2">
                <a:extLst>
                  <a:ext uri="{A12FA001-AC4F-418D-AE19-62706E023703}">
                    <ahyp:hlinkClr xmlns:ahyp="http://schemas.microsoft.com/office/drawing/2018/hyperlinkcolor" val="tx"/>
                  </a:ext>
                </a:extLst>
              </a:hlinkClick>
            </a:endParaRPr>
          </a:p>
          <a:p>
            <a:pPr lvl="0" eaLnBrk="0" fontAlgn="base" hangingPunct="0">
              <a:spcBef>
                <a:spcPct val="0"/>
              </a:spcBef>
              <a:spcAft>
                <a:spcPct val="0"/>
              </a:spcAft>
            </a:pPr>
            <a:r>
              <a:rPr lang="es-CO" altLang="es-CO">
                <a:solidFill>
                  <a:prstClr val="black"/>
                </a:solidFill>
                <a:latin typeface="Arial" panose="020B0604020202020204" pitchFamily="34" charset="0"/>
                <a:hlinkClick r:id="rId2">
                  <a:extLst>
                    <a:ext uri="{A12FA001-AC4F-418D-AE19-62706E023703}">
                      <ahyp:hlinkClr xmlns:ahyp="http://schemas.microsoft.com/office/drawing/2018/hyperlinkcolor" val="tx"/>
                    </a:ext>
                  </a:extLst>
                </a:hlinkClick>
              </a:rPr>
              <a:t>Plan Anual de Auditorias Independientes II TRIM 2025 vf.xlsx</a:t>
            </a:r>
            <a:endParaRPr lang="es-CO" altLang="es-CO">
              <a:solidFill>
                <a:prstClr val="black"/>
              </a:solidFill>
              <a:latin typeface="Arial" panose="020B0604020202020204" pitchFamily="34" charset="0"/>
            </a:endParaRPr>
          </a:p>
        </p:txBody>
      </p:sp>
      <p:graphicFrame>
        <p:nvGraphicFramePr>
          <p:cNvPr id="5" name="Tabla 4">
            <a:extLst>
              <a:ext uri="{FF2B5EF4-FFF2-40B4-BE49-F238E27FC236}">
                <a16:creationId xmlns:a16="http://schemas.microsoft.com/office/drawing/2014/main" id="{A2617A19-B03B-4377-A533-1AB83FCF74BD}"/>
              </a:ext>
            </a:extLst>
          </p:cNvPr>
          <p:cNvGraphicFramePr>
            <a:graphicFrameLocks noGrp="1"/>
          </p:cNvGraphicFramePr>
          <p:nvPr>
            <p:extLst>
              <p:ext uri="{D42A27DB-BD31-4B8C-83A1-F6EECF244321}">
                <p14:modId xmlns:p14="http://schemas.microsoft.com/office/powerpoint/2010/main" val="2539674912"/>
              </p:ext>
            </p:extLst>
          </p:nvPr>
        </p:nvGraphicFramePr>
        <p:xfrm>
          <a:off x="510988" y="1156452"/>
          <a:ext cx="11071411" cy="4723372"/>
        </p:xfrm>
        <a:graphic>
          <a:graphicData uri="http://schemas.openxmlformats.org/drawingml/2006/table">
            <a:tbl>
              <a:tblPr/>
              <a:tblGrid>
                <a:gridCol w="3731698">
                  <a:extLst>
                    <a:ext uri="{9D8B030D-6E8A-4147-A177-3AD203B41FA5}">
                      <a16:colId xmlns:a16="http://schemas.microsoft.com/office/drawing/2014/main" val="3126739621"/>
                    </a:ext>
                  </a:extLst>
                </a:gridCol>
                <a:gridCol w="2728098">
                  <a:extLst>
                    <a:ext uri="{9D8B030D-6E8A-4147-A177-3AD203B41FA5}">
                      <a16:colId xmlns:a16="http://schemas.microsoft.com/office/drawing/2014/main" val="2364843795"/>
                    </a:ext>
                  </a:extLst>
                </a:gridCol>
                <a:gridCol w="2544339">
                  <a:extLst>
                    <a:ext uri="{9D8B030D-6E8A-4147-A177-3AD203B41FA5}">
                      <a16:colId xmlns:a16="http://schemas.microsoft.com/office/drawing/2014/main" val="998790899"/>
                    </a:ext>
                  </a:extLst>
                </a:gridCol>
                <a:gridCol w="2067276">
                  <a:extLst>
                    <a:ext uri="{9D8B030D-6E8A-4147-A177-3AD203B41FA5}">
                      <a16:colId xmlns:a16="http://schemas.microsoft.com/office/drawing/2014/main" val="389389997"/>
                    </a:ext>
                  </a:extLst>
                </a:gridCol>
              </a:tblGrid>
              <a:tr h="340122">
                <a:tc gridSpan="4">
                  <a:txBody>
                    <a:bodyPr/>
                    <a:lstStyle/>
                    <a:p>
                      <a:pPr algn="ctr" fontAlgn="ctr"/>
                      <a:r>
                        <a:rPr lang="es-CO" sz="2000" b="1" i="0" u="none" strike="noStrike">
                          <a:solidFill>
                            <a:srgbClr val="FFFFFF"/>
                          </a:solidFill>
                          <a:effectLst/>
                          <a:latin typeface="Arial" panose="020B0604020202020204" pitchFamily="34" charset="0"/>
                        </a:rPr>
                        <a:t>​</a:t>
                      </a:r>
                    </a:p>
                  </a:txBody>
                  <a:tcPr marL="8623" marR="8623" marT="86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13C47"/>
                    </a:solidFill>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687797671"/>
                  </a:ext>
                </a:extLst>
              </a:tr>
              <a:tr h="817882">
                <a:tc>
                  <a:txBody>
                    <a:bodyPr/>
                    <a:lstStyle/>
                    <a:p>
                      <a:pPr algn="ctr" fontAlgn="ctr"/>
                      <a:r>
                        <a:rPr lang="es-CO" sz="1600" b="1" i="0" u="none" strike="noStrike">
                          <a:solidFill>
                            <a:srgbClr val="000000"/>
                          </a:solidFill>
                          <a:effectLst/>
                          <a:latin typeface="Arial" panose="020B0604020202020204" pitchFamily="34" charset="0"/>
                        </a:rPr>
                        <a:t>ACTIVIDAD​</a:t>
                      </a:r>
                    </a:p>
                  </a:txBody>
                  <a:tcPr marL="8623" marR="8623" marT="8623" marB="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1E1"/>
                    </a:solidFill>
                  </a:tcPr>
                </a:tc>
                <a:tc>
                  <a:txBody>
                    <a:bodyPr/>
                    <a:lstStyle/>
                    <a:p>
                      <a:pPr algn="ctr" fontAlgn="ctr"/>
                      <a:r>
                        <a:rPr lang="es-CO" sz="1600" b="1" i="0" u="none" strike="noStrike">
                          <a:solidFill>
                            <a:srgbClr val="000000"/>
                          </a:solidFill>
                          <a:effectLst/>
                          <a:latin typeface="Arial" panose="020B0604020202020204" pitchFamily="34" charset="0"/>
                        </a:rPr>
                        <a:t>1ER. TRIMESTRE​</a:t>
                      </a:r>
                    </a:p>
                  </a:txBody>
                  <a:tcPr marL="8623" marR="8623" marT="862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1E1"/>
                    </a:solidFill>
                  </a:tcPr>
                </a:tc>
                <a:tc>
                  <a:txBody>
                    <a:bodyPr/>
                    <a:lstStyle/>
                    <a:p>
                      <a:pPr algn="ctr" fontAlgn="ctr"/>
                      <a:r>
                        <a:rPr lang="es-CO" sz="1600" b="1" i="0" u="none" strike="noStrike">
                          <a:solidFill>
                            <a:srgbClr val="000000"/>
                          </a:solidFill>
                          <a:effectLst/>
                          <a:latin typeface="Arial" panose="020B0604020202020204" pitchFamily="34" charset="0"/>
                        </a:rPr>
                        <a:t>2DO. TRIMESTRE​           </a:t>
                      </a:r>
                      <a:r>
                        <a:rPr lang="es-CO" sz="1050" b="1" i="0" u="none" strike="noStrike">
                          <a:solidFill>
                            <a:srgbClr val="000000"/>
                          </a:solidFill>
                          <a:effectLst/>
                          <a:latin typeface="Arial" panose="020B0604020202020204" pitchFamily="34" charset="0"/>
                        </a:rPr>
                        <a:t>(AL CORTE DEL 31 DE MAYO/2025)</a:t>
                      </a:r>
                      <a:endParaRPr lang="es-CO" sz="1600" b="1" i="0" u="none" strike="noStrike">
                        <a:solidFill>
                          <a:srgbClr val="000000"/>
                        </a:solidFill>
                        <a:effectLst/>
                        <a:latin typeface="Arial" panose="020B0604020202020204" pitchFamily="34" charset="0"/>
                      </a:endParaRPr>
                    </a:p>
                  </a:txBody>
                  <a:tcPr marL="8623" marR="8623" marT="862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1E1"/>
                    </a:solidFill>
                  </a:tcPr>
                </a:tc>
                <a:tc>
                  <a:txBody>
                    <a:bodyPr/>
                    <a:lstStyle/>
                    <a:p>
                      <a:pPr algn="ctr"/>
                      <a:r>
                        <a:rPr lang="es-CO" sz="1600" b="1" i="0" u="none" strike="noStrike">
                          <a:solidFill>
                            <a:srgbClr val="000000"/>
                          </a:solidFill>
                          <a:effectLst/>
                          <a:latin typeface="Arial" panose="020B0604020202020204" pitchFamily="34" charset="0"/>
                        </a:rPr>
                        <a:t>TOTAL </a:t>
                      </a:r>
                      <a:endParaRPr lang="es-CO" sz="1600"/>
                    </a:p>
                  </a:txBody>
                  <a:tcPr marL="8623" marR="8623" marT="8623" marB="0"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1E1"/>
                    </a:solidFill>
                  </a:tcPr>
                </a:tc>
                <a:extLst>
                  <a:ext uri="{0D108BD9-81ED-4DB2-BD59-A6C34878D82A}">
                    <a16:rowId xmlns:a16="http://schemas.microsoft.com/office/drawing/2014/main" val="3873550206"/>
                  </a:ext>
                </a:extLst>
              </a:tr>
              <a:tr h="323784">
                <a:tc rowSpan="2">
                  <a:txBody>
                    <a:bodyPr/>
                    <a:lstStyle/>
                    <a:p>
                      <a:pPr algn="l" fontAlgn="ctr"/>
                      <a:r>
                        <a:rPr lang="es-CO" sz="1600" b="0" i="0" u="none" strike="noStrike">
                          <a:solidFill>
                            <a:srgbClr val="000000"/>
                          </a:solidFill>
                          <a:effectLst/>
                          <a:latin typeface="Arial" panose="020B0604020202020204" pitchFamily="34" charset="0"/>
                        </a:rPr>
                        <a:t>Visitas / Auditorías​</a:t>
                      </a:r>
                    </a:p>
                  </a:txBody>
                  <a:tcPr marL="8623" marR="8623" marT="8623" marB="41392"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tc rowSpan="2">
                  <a:txBody>
                    <a:bodyPr/>
                    <a:lstStyle/>
                    <a:p>
                      <a:pPr algn="ctr" fontAlgn="ctr"/>
                      <a:r>
                        <a:rPr lang="es-CO" sz="1600" b="0" i="0" u="none" strike="noStrike">
                          <a:solidFill>
                            <a:srgbClr val="000000"/>
                          </a:solidFill>
                          <a:effectLst/>
                          <a:latin typeface="Arial" panose="020B0604020202020204" pitchFamily="34" charset="0"/>
                        </a:rPr>
                        <a:t>3</a:t>
                      </a:r>
                    </a:p>
                  </a:txBody>
                  <a:tcPr marL="8623" marR="8623" marT="8623" marB="413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F0D9"/>
                    </a:solidFill>
                  </a:tcPr>
                </a:tc>
                <a:tc rowSpan="2">
                  <a:txBody>
                    <a:bodyPr/>
                    <a:lstStyle/>
                    <a:p>
                      <a:pPr algn="ctr" fontAlgn="ctr"/>
                      <a:r>
                        <a:rPr lang="es-CO" sz="1600" b="0" i="0" u="none" strike="noStrike">
                          <a:solidFill>
                            <a:srgbClr val="000000"/>
                          </a:solidFill>
                          <a:effectLst/>
                          <a:latin typeface="Arial" panose="020B0604020202020204" pitchFamily="34" charset="0"/>
                        </a:rPr>
                        <a:t>3</a:t>
                      </a:r>
                    </a:p>
                  </a:txBody>
                  <a:tcPr marL="8623" marR="8623" marT="8623" marB="413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F0D9"/>
                    </a:solidFill>
                  </a:tcPr>
                </a:tc>
                <a:tc>
                  <a:txBody>
                    <a:bodyPr/>
                    <a:lstStyle/>
                    <a:p>
                      <a:pPr algn="ctr" fontAlgn="ctr"/>
                      <a:r>
                        <a:rPr lang="es-CO" sz="1600" b="1" i="0" u="none" strike="noStrike">
                          <a:solidFill>
                            <a:srgbClr val="000000"/>
                          </a:solidFill>
                          <a:effectLst/>
                          <a:latin typeface="Arial" panose="020B0604020202020204" pitchFamily="34" charset="0"/>
                        </a:rPr>
                        <a:t>6</a:t>
                      </a:r>
                    </a:p>
                  </a:txBody>
                  <a:tcPr marL="8623" marR="8623" marT="8623" marB="41392"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0F0F0"/>
                    </a:solidFill>
                  </a:tcPr>
                </a:tc>
                <a:extLst>
                  <a:ext uri="{0D108BD9-81ED-4DB2-BD59-A6C34878D82A}">
                    <a16:rowId xmlns:a16="http://schemas.microsoft.com/office/drawing/2014/main" val="1931352588"/>
                  </a:ext>
                </a:extLst>
              </a:tr>
              <a:tr h="323784">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fontAlgn="ctr"/>
                      <a:r>
                        <a:rPr lang="es-CO" sz="1600" b="1" i="0" u="none" strike="noStrike">
                          <a:solidFill>
                            <a:srgbClr val="000000"/>
                          </a:solidFill>
                          <a:effectLst/>
                          <a:latin typeface="Arial" panose="020B0604020202020204" pitchFamily="34" charset="0"/>
                        </a:rPr>
                        <a:t> </a:t>
                      </a:r>
                    </a:p>
                  </a:txBody>
                  <a:tcPr marL="8623" marR="8623" marT="8623" marB="41392"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0F0F0"/>
                    </a:solidFill>
                  </a:tcPr>
                </a:tc>
                <a:extLst>
                  <a:ext uri="{0D108BD9-81ED-4DB2-BD59-A6C34878D82A}">
                    <a16:rowId xmlns:a16="http://schemas.microsoft.com/office/drawing/2014/main" val="485231954"/>
                  </a:ext>
                </a:extLst>
              </a:tr>
              <a:tr h="323784">
                <a:tc rowSpan="2">
                  <a:txBody>
                    <a:bodyPr/>
                    <a:lstStyle/>
                    <a:p>
                      <a:pPr algn="l" fontAlgn="ctr"/>
                      <a:r>
                        <a:rPr lang="es-CO" sz="1600" b="0" i="0" u="none" strike="noStrike">
                          <a:solidFill>
                            <a:srgbClr val="000000"/>
                          </a:solidFill>
                          <a:effectLst/>
                          <a:latin typeface="Arial" panose="020B0604020202020204" pitchFamily="34" charset="0"/>
                        </a:rPr>
                        <a:t>Informes de Ley​</a:t>
                      </a:r>
                    </a:p>
                  </a:txBody>
                  <a:tcPr marL="8623" marR="8623" marT="8623" marB="41392"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1E1"/>
                    </a:solidFill>
                  </a:tcPr>
                </a:tc>
                <a:tc rowSpan="2">
                  <a:txBody>
                    <a:bodyPr/>
                    <a:lstStyle/>
                    <a:p>
                      <a:pPr algn="ctr" fontAlgn="ctr"/>
                      <a:r>
                        <a:rPr lang="es-CO" sz="1600" b="0" i="0" u="none" strike="noStrike">
                          <a:solidFill>
                            <a:srgbClr val="000000"/>
                          </a:solidFill>
                          <a:effectLst/>
                          <a:latin typeface="Arial" panose="020B0604020202020204" pitchFamily="34" charset="0"/>
                        </a:rPr>
                        <a:t>21</a:t>
                      </a:r>
                    </a:p>
                  </a:txBody>
                  <a:tcPr marL="8623" marR="8623" marT="8623" marB="413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F0D9"/>
                    </a:solidFill>
                  </a:tcPr>
                </a:tc>
                <a:tc rowSpan="2">
                  <a:txBody>
                    <a:bodyPr/>
                    <a:lstStyle/>
                    <a:p>
                      <a:pPr algn="ctr" fontAlgn="ctr"/>
                      <a:r>
                        <a:rPr lang="es-CO" sz="1600" b="0" i="0" u="none" strike="noStrike">
                          <a:solidFill>
                            <a:srgbClr val="000000"/>
                          </a:solidFill>
                          <a:effectLst/>
                          <a:latin typeface="Arial" panose="020B0604020202020204" pitchFamily="34" charset="0"/>
                        </a:rPr>
                        <a:t>4</a:t>
                      </a:r>
                    </a:p>
                  </a:txBody>
                  <a:tcPr marL="8623" marR="8623" marT="8623" marB="413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F0D9"/>
                    </a:solidFill>
                  </a:tcPr>
                </a:tc>
                <a:tc>
                  <a:txBody>
                    <a:bodyPr/>
                    <a:lstStyle/>
                    <a:p>
                      <a:pPr algn="ctr" fontAlgn="ctr"/>
                      <a:r>
                        <a:rPr lang="es-CO" sz="1600" b="1" i="0" u="none" strike="noStrike">
                          <a:solidFill>
                            <a:srgbClr val="000000"/>
                          </a:solidFill>
                          <a:effectLst/>
                          <a:latin typeface="Arial" panose="020B0604020202020204" pitchFamily="34" charset="0"/>
                        </a:rPr>
                        <a:t>25</a:t>
                      </a:r>
                    </a:p>
                  </a:txBody>
                  <a:tcPr marL="8623" marR="8623" marT="8623" marB="41392"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0F0F0"/>
                    </a:solidFill>
                  </a:tcPr>
                </a:tc>
                <a:extLst>
                  <a:ext uri="{0D108BD9-81ED-4DB2-BD59-A6C34878D82A}">
                    <a16:rowId xmlns:a16="http://schemas.microsoft.com/office/drawing/2014/main" val="3591905765"/>
                  </a:ext>
                </a:extLst>
              </a:tr>
              <a:tr h="323784">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fontAlgn="ctr"/>
                      <a:r>
                        <a:rPr lang="es-CO" sz="1600" b="1" i="0" u="none" strike="noStrike">
                          <a:solidFill>
                            <a:srgbClr val="000000"/>
                          </a:solidFill>
                          <a:effectLst/>
                          <a:latin typeface="Arial" panose="020B0604020202020204" pitchFamily="34" charset="0"/>
                        </a:rPr>
                        <a:t> </a:t>
                      </a:r>
                    </a:p>
                  </a:txBody>
                  <a:tcPr marL="8623" marR="8623" marT="8623" marB="41392"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0F0F0"/>
                    </a:solidFill>
                  </a:tcPr>
                </a:tc>
                <a:extLst>
                  <a:ext uri="{0D108BD9-81ED-4DB2-BD59-A6C34878D82A}">
                    <a16:rowId xmlns:a16="http://schemas.microsoft.com/office/drawing/2014/main" val="2439314598"/>
                  </a:ext>
                </a:extLst>
              </a:tr>
              <a:tr h="323784">
                <a:tc rowSpan="2">
                  <a:txBody>
                    <a:bodyPr/>
                    <a:lstStyle/>
                    <a:p>
                      <a:pPr algn="l" fontAlgn="ctr"/>
                      <a:r>
                        <a:rPr lang="es-CO" sz="1600" b="0" i="0" u="none" strike="noStrike">
                          <a:solidFill>
                            <a:srgbClr val="000000"/>
                          </a:solidFill>
                          <a:effectLst/>
                          <a:latin typeface="Arial" panose="020B0604020202020204" pitchFamily="34" charset="0"/>
                        </a:rPr>
                        <a:t>Informes de Seguimiento​</a:t>
                      </a:r>
                    </a:p>
                  </a:txBody>
                  <a:tcPr marL="8623" marR="8623" marT="8623" marB="41392"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tc rowSpan="2">
                  <a:txBody>
                    <a:bodyPr/>
                    <a:lstStyle/>
                    <a:p>
                      <a:pPr algn="ctr" fontAlgn="ctr"/>
                      <a:r>
                        <a:rPr lang="es-CO" sz="1600" b="0" i="0" u="none" strike="noStrike">
                          <a:solidFill>
                            <a:srgbClr val="000000"/>
                          </a:solidFill>
                          <a:effectLst/>
                          <a:latin typeface="Arial" panose="020B0604020202020204" pitchFamily="34" charset="0"/>
                        </a:rPr>
                        <a:t>12</a:t>
                      </a:r>
                    </a:p>
                  </a:txBody>
                  <a:tcPr marL="8623" marR="8623" marT="8623" marB="413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F0D9"/>
                    </a:solidFill>
                  </a:tcPr>
                </a:tc>
                <a:tc rowSpan="2">
                  <a:txBody>
                    <a:bodyPr/>
                    <a:lstStyle/>
                    <a:p>
                      <a:pPr algn="ctr" fontAlgn="ctr"/>
                      <a:r>
                        <a:rPr lang="es-CO" sz="1600" b="0" i="0" u="none" strike="noStrike">
                          <a:solidFill>
                            <a:srgbClr val="000000"/>
                          </a:solidFill>
                          <a:effectLst/>
                          <a:latin typeface="Arial" panose="020B0604020202020204" pitchFamily="34" charset="0"/>
                        </a:rPr>
                        <a:t>9</a:t>
                      </a:r>
                    </a:p>
                  </a:txBody>
                  <a:tcPr marL="8623" marR="8623" marT="8623" marB="413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F0D9"/>
                    </a:solidFill>
                  </a:tcPr>
                </a:tc>
                <a:tc>
                  <a:txBody>
                    <a:bodyPr/>
                    <a:lstStyle/>
                    <a:p>
                      <a:pPr algn="ctr" fontAlgn="ctr"/>
                      <a:r>
                        <a:rPr lang="es-CO" sz="1600" b="1" i="0" u="none" strike="noStrike">
                          <a:solidFill>
                            <a:srgbClr val="000000"/>
                          </a:solidFill>
                          <a:effectLst/>
                          <a:latin typeface="Arial" panose="020B0604020202020204" pitchFamily="34" charset="0"/>
                        </a:rPr>
                        <a:t>21</a:t>
                      </a:r>
                    </a:p>
                  </a:txBody>
                  <a:tcPr marL="8623" marR="8623" marT="8623" marB="41392"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0F0F0"/>
                    </a:solidFill>
                  </a:tcPr>
                </a:tc>
                <a:extLst>
                  <a:ext uri="{0D108BD9-81ED-4DB2-BD59-A6C34878D82A}">
                    <a16:rowId xmlns:a16="http://schemas.microsoft.com/office/drawing/2014/main" val="214040065"/>
                  </a:ext>
                </a:extLst>
              </a:tr>
              <a:tr h="323784">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fontAlgn="ctr"/>
                      <a:r>
                        <a:rPr lang="es-CO" sz="1600" b="1" i="0" u="none" strike="noStrike">
                          <a:solidFill>
                            <a:srgbClr val="000000"/>
                          </a:solidFill>
                          <a:effectLst/>
                          <a:latin typeface="Arial" panose="020B0604020202020204" pitchFamily="34" charset="0"/>
                        </a:rPr>
                        <a:t> </a:t>
                      </a:r>
                    </a:p>
                  </a:txBody>
                  <a:tcPr marL="8623" marR="8623" marT="8623" marB="41392"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0F0F0"/>
                    </a:solidFill>
                  </a:tcPr>
                </a:tc>
                <a:extLst>
                  <a:ext uri="{0D108BD9-81ED-4DB2-BD59-A6C34878D82A}">
                    <a16:rowId xmlns:a16="http://schemas.microsoft.com/office/drawing/2014/main" val="1814185993"/>
                  </a:ext>
                </a:extLst>
              </a:tr>
              <a:tr h="323784">
                <a:tc rowSpan="2">
                  <a:txBody>
                    <a:bodyPr/>
                    <a:lstStyle/>
                    <a:p>
                      <a:pPr algn="l" fontAlgn="ctr"/>
                      <a:r>
                        <a:rPr lang="es-CO" sz="1600" b="0" i="0" u="none" strike="noStrike">
                          <a:solidFill>
                            <a:srgbClr val="000000"/>
                          </a:solidFill>
                          <a:effectLst/>
                          <a:latin typeface="Arial" panose="020B0604020202020204" pitchFamily="34" charset="0"/>
                        </a:rPr>
                        <a:t>Cultura Fomento de Control​</a:t>
                      </a:r>
                    </a:p>
                  </a:txBody>
                  <a:tcPr marL="8623" marR="8623" marT="8623" marB="41392"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1E1E1"/>
                    </a:solidFill>
                  </a:tcPr>
                </a:tc>
                <a:tc rowSpan="2">
                  <a:txBody>
                    <a:bodyPr/>
                    <a:lstStyle/>
                    <a:p>
                      <a:pPr algn="ctr" fontAlgn="ctr"/>
                      <a:r>
                        <a:rPr lang="es-CO" sz="1600" b="0" i="0" u="none" strike="noStrike">
                          <a:solidFill>
                            <a:srgbClr val="000000"/>
                          </a:solidFill>
                          <a:effectLst/>
                          <a:latin typeface="Arial" panose="020B0604020202020204" pitchFamily="34" charset="0"/>
                        </a:rPr>
                        <a:t>1</a:t>
                      </a:r>
                    </a:p>
                  </a:txBody>
                  <a:tcPr marL="8623" marR="8623" marT="8623" marB="413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F0D9"/>
                    </a:solidFill>
                  </a:tcPr>
                </a:tc>
                <a:tc rowSpan="2">
                  <a:txBody>
                    <a:bodyPr/>
                    <a:lstStyle/>
                    <a:p>
                      <a:pPr algn="ctr" fontAlgn="ctr"/>
                      <a:r>
                        <a:rPr lang="es-CO" sz="1600" b="0" i="0" u="none" strike="noStrike">
                          <a:solidFill>
                            <a:srgbClr val="000000"/>
                          </a:solidFill>
                          <a:effectLst/>
                          <a:latin typeface="Arial" panose="020B0604020202020204" pitchFamily="34" charset="0"/>
                        </a:rPr>
                        <a:t>2</a:t>
                      </a:r>
                    </a:p>
                  </a:txBody>
                  <a:tcPr marL="8623" marR="8623" marT="8623" marB="413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F0D9"/>
                    </a:solidFill>
                  </a:tcPr>
                </a:tc>
                <a:tc>
                  <a:txBody>
                    <a:bodyPr/>
                    <a:lstStyle/>
                    <a:p>
                      <a:pPr algn="ctr" fontAlgn="ctr"/>
                      <a:r>
                        <a:rPr lang="es-CO" sz="1600" b="1" i="0" u="none" strike="noStrike">
                          <a:solidFill>
                            <a:srgbClr val="000000"/>
                          </a:solidFill>
                          <a:effectLst/>
                          <a:latin typeface="Arial" panose="020B0604020202020204" pitchFamily="34" charset="0"/>
                        </a:rPr>
                        <a:t>3</a:t>
                      </a:r>
                    </a:p>
                  </a:txBody>
                  <a:tcPr marL="8623" marR="8623" marT="8623" marB="41392"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0F0F0"/>
                    </a:solidFill>
                  </a:tcPr>
                </a:tc>
                <a:extLst>
                  <a:ext uri="{0D108BD9-81ED-4DB2-BD59-A6C34878D82A}">
                    <a16:rowId xmlns:a16="http://schemas.microsoft.com/office/drawing/2014/main" val="4120348187"/>
                  </a:ext>
                </a:extLst>
              </a:tr>
              <a:tr h="327528">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fontAlgn="ctr"/>
                      <a:r>
                        <a:rPr lang="es-CO" sz="1600" b="1" i="0" u="none" strike="noStrike">
                          <a:solidFill>
                            <a:srgbClr val="000000"/>
                          </a:solidFill>
                          <a:effectLst/>
                          <a:latin typeface="Arial" panose="020B0604020202020204" pitchFamily="34" charset="0"/>
                        </a:rPr>
                        <a:t> </a:t>
                      </a:r>
                    </a:p>
                  </a:txBody>
                  <a:tcPr marL="8623" marR="8623" marT="8623" marB="41392"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0F0F0"/>
                    </a:solidFill>
                  </a:tcPr>
                </a:tc>
                <a:extLst>
                  <a:ext uri="{0D108BD9-81ED-4DB2-BD59-A6C34878D82A}">
                    <a16:rowId xmlns:a16="http://schemas.microsoft.com/office/drawing/2014/main" val="885104704"/>
                  </a:ext>
                </a:extLst>
              </a:tr>
              <a:tr h="323784">
                <a:tc rowSpan="2">
                  <a:txBody>
                    <a:bodyPr/>
                    <a:lstStyle/>
                    <a:p>
                      <a:pPr algn="l" fontAlgn="ctr"/>
                      <a:r>
                        <a:rPr lang="es-CO" sz="1600" b="1" i="0" u="none" strike="noStrike">
                          <a:solidFill>
                            <a:srgbClr val="000000"/>
                          </a:solidFill>
                          <a:effectLst/>
                          <a:latin typeface="Arial" panose="020B0604020202020204" pitchFamily="34" charset="0"/>
                        </a:rPr>
                        <a:t>Total Actividades​</a:t>
                      </a:r>
                    </a:p>
                  </a:txBody>
                  <a:tcPr marL="8623" marR="8623" marT="8623" marB="41392"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F0F0"/>
                    </a:solidFill>
                  </a:tcPr>
                </a:tc>
                <a:tc>
                  <a:txBody>
                    <a:bodyPr/>
                    <a:lstStyle/>
                    <a:p>
                      <a:pPr algn="ctr" fontAlgn="ctr"/>
                      <a:r>
                        <a:rPr lang="es-CO" sz="1600" b="1" i="0" u="none" strike="noStrike">
                          <a:solidFill>
                            <a:srgbClr val="000000"/>
                          </a:solidFill>
                          <a:effectLst/>
                          <a:latin typeface="Arial" panose="020B0604020202020204" pitchFamily="34" charset="0"/>
                        </a:rPr>
                        <a:t>37</a:t>
                      </a:r>
                    </a:p>
                  </a:txBody>
                  <a:tcPr marL="8623" marR="8623" marT="8623" marB="413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F0D9"/>
                    </a:solidFill>
                  </a:tcPr>
                </a:tc>
                <a:tc>
                  <a:txBody>
                    <a:bodyPr/>
                    <a:lstStyle/>
                    <a:p>
                      <a:pPr algn="ctr" fontAlgn="ctr"/>
                      <a:r>
                        <a:rPr lang="es-CO" sz="1600" b="1" i="0" u="none" strike="noStrike">
                          <a:solidFill>
                            <a:srgbClr val="000000"/>
                          </a:solidFill>
                          <a:effectLst/>
                          <a:latin typeface="Arial" panose="020B0604020202020204" pitchFamily="34" charset="0"/>
                        </a:rPr>
                        <a:t>18</a:t>
                      </a:r>
                    </a:p>
                  </a:txBody>
                  <a:tcPr marL="8623" marR="8623" marT="8623" marB="413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F0D9"/>
                    </a:solidFill>
                  </a:tcPr>
                </a:tc>
                <a:tc>
                  <a:txBody>
                    <a:bodyPr/>
                    <a:lstStyle/>
                    <a:p>
                      <a:pPr algn="ctr" fontAlgn="ctr"/>
                      <a:r>
                        <a:rPr lang="es-CO" sz="1600" b="1" i="0" u="none" strike="noStrike">
                          <a:solidFill>
                            <a:srgbClr val="000000"/>
                          </a:solidFill>
                          <a:effectLst/>
                          <a:latin typeface="Arial" panose="020B0604020202020204" pitchFamily="34" charset="0"/>
                        </a:rPr>
                        <a:t>55</a:t>
                      </a:r>
                    </a:p>
                  </a:txBody>
                  <a:tcPr marL="8623" marR="8623" marT="8623" marB="41392"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F0F0F0"/>
                    </a:solidFill>
                  </a:tcPr>
                </a:tc>
                <a:extLst>
                  <a:ext uri="{0D108BD9-81ED-4DB2-BD59-A6C34878D82A}">
                    <a16:rowId xmlns:a16="http://schemas.microsoft.com/office/drawing/2014/main" val="1405635255"/>
                  </a:ext>
                </a:extLst>
              </a:tr>
              <a:tr h="323784">
                <a:tc vMerge="1">
                  <a:txBody>
                    <a:bodyPr/>
                    <a:lstStyle/>
                    <a:p>
                      <a:endParaRPr lang="es-CO"/>
                    </a:p>
                  </a:txBody>
                  <a:tcPr/>
                </a:tc>
                <a:tc>
                  <a:txBody>
                    <a:bodyPr/>
                    <a:lstStyle/>
                    <a:p>
                      <a:pPr algn="ctr" fontAlgn="ctr"/>
                      <a:r>
                        <a:rPr lang="es-CO" sz="1600" b="1" i="0" u="none" strike="noStrike">
                          <a:solidFill>
                            <a:srgbClr val="000000"/>
                          </a:solidFill>
                          <a:effectLst/>
                          <a:latin typeface="Arial" panose="020B0604020202020204" pitchFamily="34" charset="0"/>
                        </a:rPr>
                        <a:t> </a:t>
                      </a:r>
                    </a:p>
                  </a:txBody>
                  <a:tcPr marL="8623" marR="8623" marT="8623" marB="413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2F0D9"/>
                    </a:solidFill>
                  </a:tcPr>
                </a:tc>
                <a:tc>
                  <a:txBody>
                    <a:bodyPr/>
                    <a:lstStyle/>
                    <a:p>
                      <a:pPr algn="ctr" fontAlgn="ctr"/>
                      <a:r>
                        <a:rPr lang="es-CO" sz="1600" b="1" i="0" u="none" strike="noStrike">
                          <a:solidFill>
                            <a:srgbClr val="000000"/>
                          </a:solidFill>
                          <a:effectLst/>
                          <a:latin typeface="Arial" panose="020B0604020202020204" pitchFamily="34" charset="0"/>
                        </a:rPr>
                        <a:t> </a:t>
                      </a:r>
                    </a:p>
                  </a:txBody>
                  <a:tcPr marL="8623" marR="8623" marT="8623" marB="413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2F0D9"/>
                    </a:solidFill>
                  </a:tcPr>
                </a:tc>
                <a:tc>
                  <a:txBody>
                    <a:bodyPr/>
                    <a:lstStyle/>
                    <a:p>
                      <a:pPr algn="ctr" fontAlgn="ctr"/>
                      <a:r>
                        <a:rPr lang="es-CO" sz="1600" b="1" i="0" u="none" strike="noStrike">
                          <a:solidFill>
                            <a:srgbClr val="000000"/>
                          </a:solidFill>
                          <a:effectLst/>
                          <a:latin typeface="Arial" panose="020B0604020202020204" pitchFamily="34" charset="0"/>
                        </a:rPr>
                        <a:t> </a:t>
                      </a:r>
                    </a:p>
                  </a:txBody>
                  <a:tcPr marL="8623" marR="8623" marT="8623" marB="41392" anchor="ctr">
                    <a:lnL w="12700" cap="flat" cmpd="sng" algn="ctr">
                      <a:solidFill>
                        <a:srgbClr val="FFFFFF"/>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0F0F0"/>
                    </a:solidFill>
                  </a:tcPr>
                </a:tc>
                <a:extLst>
                  <a:ext uri="{0D108BD9-81ED-4DB2-BD59-A6C34878D82A}">
                    <a16:rowId xmlns:a16="http://schemas.microsoft.com/office/drawing/2014/main" val="1823964148"/>
                  </a:ext>
                </a:extLst>
              </a:tr>
              <a:tr h="323784">
                <a:tc>
                  <a:txBody>
                    <a:bodyPr/>
                    <a:lstStyle/>
                    <a:p>
                      <a:pPr algn="l" fontAlgn="ctr"/>
                      <a:r>
                        <a:rPr lang="es-ES" sz="1600" b="1" i="0" u="none" strike="noStrike">
                          <a:solidFill>
                            <a:srgbClr val="000000"/>
                          </a:solidFill>
                          <a:effectLst/>
                          <a:latin typeface="Arial" panose="020B0604020202020204" pitchFamily="34" charset="0"/>
                        </a:rPr>
                        <a:t>CUMPLIMIENTO EJECUCIÓN​</a:t>
                      </a:r>
                    </a:p>
                  </a:txBody>
                  <a:tcPr marL="8623" marR="8623" marT="8623" marB="41392"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E1E1"/>
                    </a:solidFill>
                  </a:tcPr>
                </a:tc>
                <a:tc>
                  <a:txBody>
                    <a:bodyPr/>
                    <a:lstStyle/>
                    <a:p>
                      <a:pPr algn="ctr" fontAlgn="ctr"/>
                      <a:r>
                        <a:rPr lang="es-ES" sz="1600" b="1" i="0" u="none" strike="noStrike">
                          <a:solidFill>
                            <a:srgbClr val="000000"/>
                          </a:solidFill>
                          <a:effectLst/>
                          <a:latin typeface="Arial" panose="020B0604020202020204" pitchFamily="34" charset="0"/>
                        </a:rPr>
                        <a:t>100%​</a:t>
                      </a:r>
                    </a:p>
                  </a:txBody>
                  <a:tcPr marL="8623" marR="8623" marT="8623" marB="413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E0B4"/>
                    </a:solidFill>
                  </a:tcPr>
                </a:tc>
                <a:tc>
                  <a:txBody>
                    <a:bodyPr/>
                    <a:lstStyle/>
                    <a:p>
                      <a:pPr algn="ctr" fontAlgn="ctr"/>
                      <a:r>
                        <a:rPr lang="es-ES" sz="1600" b="1" i="0" u="none" strike="noStrike">
                          <a:solidFill>
                            <a:srgbClr val="000000"/>
                          </a:solidFill>
                          <a:effectLst/>
                          <a:latin typeface="Arial" panose="020B0604020202020204" pitchFamily="34" charset="0"/>
                        </a:rPr>
                        <a:t>100%​</a:t>
                      </a:r>
                    </a:p>
                  </a:txBody>
                  <a:tcPr marL="8623" marR="8623" marT="8623" marB="413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E0B4"/>
                    </a:solidFill>
                  </a:tcPr>
                </a:tc>
                <a:tc>
                  <a:txBody>
                    <a:bodyPr/>
                    <a:lstStyle/>
                    <a:p>
                      <a:pPr algn="ctr"/>
                      <a:r>
                        <a:rPr lang="es-ES" sz="1600" b="1" i="0" u="none" strike="noStrike">
                          <a:solidFill>
                            <a:srgbClr val="000000"/>
                          </a:solidFill>
                          <a:effectLst/>
                          <a:latin typeface="Arial" panose="020B0604020202020204" pitchFamily="34" charset="0"/>
                        </a:rPr>
                        <a:t>100%​ </a:t>
                      </a:r>
                      <a:endParaRPr lang="es-ES" sz="1600"/>
                    </a:p>
                  </a:txBody>
                  <a:tcPr marL="8623" marR="8623" marT="8623" marB="41392"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495039247"/>
                  </a:ext>
                </a:extLst>
              </a:tr>
            </a:tbl>
          </a:graphicData>
        </a:graphic>
      </p:graphicFrame>
    </p:spTree>
    <p:extLst>
      <p:ext uri="{BB962C8B-B14F-4D97-AF65-F5344CB8AC3E}">
        <p14:creationId xmlns:p14="http://schemas.microsoft.com/office/powerpoint/2010/main" val="4167651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Conector recto 14">
            <a:extLst>
              <a:ext uri="{FF2B5EF4-FFF2-40B4-BE49-F238E27FC236}">
                <a16:creationId xmlns:a16="http://schemas.microsoft.com/office/drawing/2014/main" id="{1A73C21D-F117-27FE-91DB-AB41290BF84F}"/>
              </a:ext>
            </a:extLst>
          </p:cNvPr>
          <p:cNvCxnSpPr>
            <a:cxnSpLocks/>
          </p:cNvCxnSpPr>
          <p:nvPr/>
        </p:nvCxnSpPr>
        <p:spPr>
          <a:xfrm>
            <a:off x="2817020" y="1111833"/>
            <a:ext cx="6557960"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D797C2A3-DA4A-5A53-90C6-5267D9C1FF61}"/>
              </a:ext>
            </a:extLst>
          </p:cNvPr>
          <p:cNvSpPr txBox="1"/>
          <p:nvPr/>
        </p:nvSpPr>
        <p:spPr>
          <a:xfrm rot="10800000" flipV="1">
            <a:off x="1685365" y="280835"/>
            <a:ext cx="8973110" cy="830997"/>
          </a:xfrm>
          <a:prstGeom prst="rect">
            <a:avLst/>
          </a:prstGeom>
          <a:noFill/>
        </p:spPr>
        <p:txBody>
          <a:bodyPr wrap="square" lIns="91440" tIns="45720" rIns="91440" bIns="45720" anchor="t">
            <a:spAutoFit/>
          </a:bodyPr>
          <a:lstStyle/>
          <a:p>
            <a:pPr algn="ctr" fontAlgn="t"/>
            <a:r>
              <a:rPr lang="es-ES" sz="2400">
                <a:solidFill>
                  <a:srgbClr val="D23B46"/>
                </a:solidFill>
                <a:latin typeface="Nunito Sans"/>
                <a:ea typeface="Calibri"/>
                <a:cs typeface="Calibri"/>
              </a:rPr>
              <a:t>AUDITORIAS – OFICINA DE CONTROL INTERNO</a:t>
            </a:r>
          </a:p>
          <a:p>
            <a:pPr algn="ctr" fontAlgn="t"/>
            <a:r>
              <a:rPr lang="es-ES" sz="2400">
                <a:solidFill>
                  <a:srgbClr val="D23B46"/>
                </a:solidFill>
                <a:latin typeface="Nunito Sans"/>
                <a:ea typeface="Calibri"/>
                <a:cs typeface="Calibri"/>
              </a:rPr>
              <a:t>CORTE AL 31 DE MAYO 2025</a:t>
            </a:r>
            <a:endParaRPr lang="es-CO" sz="2400">
              <a:solidFill>
                <a:srgbClr val="D23B46"/>
              </a:solidFill>
              <a:latin typeface="Nunito Sans"/>
              <a:ea typeface="Calibri"/>
              <a:cs typeface="Calibri"/>
            </a:endParaRPr>
          </a:p>
        </p:txBody>
      </p:sp>
      <p:graphicFrame>
        <p:nvGraphicFramePr>
          <p:cNvPr id="8" name="Tabla 7">
            <a:extLst>
              <a:ext uri="{FF2B5EF4-FFF2-40B4-BE49-F238E27FC236}">
                <a16:creationId xmlns:a16="http://schemas.microsoft.com/office/drawing/2014/main" id="{CCB78DFB-B3FB-4FCC-8E6E-598AA4940D27}"/>
              </a:ext>
            </a:extLst>
          </p:cNvPr>
          <p:cNvGraphicFramePr>
            <a:graphicFrameLocks noGrp="1"/>
          </p:cNvGraphicFramePr>
          <p:nvPr>
            <p:extLst>
              <p:ext uri="{D42A27DB-BD31-4B8C-83A1-F6EECF244321}">
                <p14:modId xmlns:p14="http://schemas.microsoft.com/office/powerpoint/2010/main" val="8799188"/>
              </p:ext>
            </p:extLst>
          </p:nvPr>
        </p:nvGraphicFramePr>
        <p:xfrm>
          <a:off x="735106" y="1407460"/>
          <a:ext cx="10694894" cy="4338707"/>
        </p:xfrm>
        <a:graphic>
          <a:graphicData uri="http://schemas.openxmlformats.org/drawingml/2006/table">
            <a:tbl>
              <a:tblPr/>
              <a:tblGrid>
                <a:gridCol w="1246577">
                  <a:extLst>
                    <a:ext uri="{9D8B030D-6E8A-4147-A177-3AD203B41FA5}">
                      <a16:colId xmlns:a16="http://schemas.microsoft.com/office/drawing/2014/main" val="2201888211"/>
                    </a:ext>
                  </a:extLst>
                </a:gridCol>
                <a:gridCol w="6229988">
                  <a:extLst>
                    <a:ext uri="{9D8B030D-6E8A-4147-A177-3AD203B41FA5}">
                      <a16:colId xmlns:a16="http://schemas.microsoft.com/office/drawing/2014/main" val="4134498046"/>
                    </a:ext>
                  </a:extLst>
                </a:gridCol>
                <a:gridCol w="1546450">
                  <a:extLst>
                    <a:ext uri="{9D8B030D-6E8A-4147-A177-3AD203B41FA5}">
                      <a16:colId xmlns:a16="http://schemas.microsoft.com/office/drawing/2014/main" val="488888530"/>
                    </a:ext>
                  </a:extLst>
                </a:gridCol>
                <a:gridCol w="1671879">
                  <a:extLst>
                    <a:ext uri="{9D8B030D-6E8A-4147-A177-3AD203B41FA5}">
                      <a16:colId xmlns:a16="http://schemas.microsoft.com/office/drawing/2014/main" val="254842570"/>
                    </a:ext>
                  </a:extLst>
                </a:gridCol>
              </a:tblGrid>
              <a:tr h="460258">
                <a:tc rowSpan="2">
                  <a:txBody>
                    <a:bodyPr/>
                    <a:lstStyle/>
                    <a:p>
                      <a:pPr algn="ctr" rtl="0" fontAlgn="ctr"/>
                      <a:r>
                        <a:rPr lang="es-CO" sz="1200" b="1" kern="1200">
                          <a:solidFill>
                            <a:schemeClr val="bg1"/>
                          </a:solidFill>
                          <a:latin typeface="Nunito Sans"/>
                          <a:cs typeface="Calibri"/>
                        </a:rPr>
                        <a:t>AUDITORIA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rowSpan="2">
                  <a:txBody>
                    <a:bodyPr/>
                    <a:lstStyle/>
                    <a:p>
                      <a:pPr algn="l" rtl="0" fontAlgn="ctr"/>
                      <a:r>
                        <a:rPr lang="es-CO" sz="1200" b="1" kern="1200">
                          <a:solidFill>
                            <a:schemeClr val="bg1"/>
                          </a:solidFill>
                          <a:latin typeface="Nunito Sans"/>
                          <a:cs typeface="Calibri"/>
                        </a:rPr>
                        <a:t>DESCRIPCION/AUDITORIA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gridSpan="2">
                  <a:txBody>
                    <a:bodyPr/>
                    <a:lstStyle/>
                    <a:p>
                      <a:pPr algn="ctr" rtl="0" fontAlgn="ctr"/>
                      <a:r>
                        <a:rPr lang="es-CO" sz="1200" b="1" kern="1200">
                          <a:solidFill>
                            <a:schemeClr val="bg1"/>
                          </a:solidFill>
                          <a:latin typeface="Nunito Sans"/>
                          <a:cs typeface="Calibri"/>
                        </a:rPr>
                        <a:t>CANTIDAD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hMerge="1">
                  <a:txBody>
                    <a:bodyPr/>
                    <a:lstStyle/>
                    <a:p>
                      <a:endParaRPr lang="es-CO"/>
                    </a:p>
                  </a:txBody>
                  <a:tcPr/>
                </a:tc>
                <a:extLst>
                  <a:ext uri="{0D108BD9-81ED-4DB2-BD59-A6C34878D82A}">
                    <a16:rowId xmlns:a16="http://schemas.microsoft.com/office/drawing/2014/main" val="3124641368"/>
                  </a:ext>
                </a:extLst>
              </a:tr>
              <a:tr h="460258">
                <a:tc vMerge="1">
                  <a:txBody>
                    <a:bodyPr/>
                    <a:lstStyle/>
                    <a:p>
                      <a:endParaRPr lang="es-CO"/>
                    </a:p>
                  </a:txBody>
                  <a:tcPr/>
                </a:tc>
                <a:tc vMerge="1">
                  <a:txBody>
                    <a:bodyPr/>
                    <a:lstStyle/>
                    <a:p>
                      <a:endParaRPr lang="es-CO"/>
                    </a:p>
                  </a:txBody>
                  <a:tcPr/>
                </a:tc>
                <a:tc>
                  <a:txBody>
                    <a:bodyPr/>
                    <a:lstStyle/>
                    <a:p>
                      <a:pPr algn="ctr" rtl="0" fontAlgn="ctr"/>
                      <a:r>
                        <a:rPr lang="es-CO" sz="1200" b="1" kern="1200">
                          <a:solidFill>
                            <a:schemeClr val="bg1"/>
                          </a:solidFill>
                          <a:latin typeface="Nunito Sans"/>
                          <a:cs typeface="Calibri"/>
                        </a:rPr>
                        <a:t>HALLAZGOS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ctr" rtl="0" fontAlgn="ctr"/>
                      <a:r>
                        <a:rPr lang="es-CO" sz="1200" b="1" kern="1200">
                          <a:solidFill>
                            <a:schemeClr val="bg1"/>
                          </a:solidFill>
                          <a:latin typeface="Nunito Sans"/>
                          <a:cs typeface="Calibri"/>
                        </a:rPr>
                        <a:t>RECOMENDACIONES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904021152"/>
                  </a:ext>
                </a:extLst>
              </a:tr>
              <a:tr h="759425">
                <a:tc>
                  <a:txBody>
                    <a:bodyPr/>
                    <a:lstStyle/>
                    <a:p>
                      <a:pPr algn="ctr" fontAlgn="b"/>
                      <a:r>
                        <a:rPr lang="es-CO" sz="1200" kern="1200">
                          <a:solidFill>
                            <a:srgbClr val="000000"/>
                          </a:solidFill>
                          <a:latin typeface="Nunito Sans"/>
                          <a:cs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200" kern="1200">
                          <a:solidFill>
                            <a:srgbClr val="000000"/>
                          </a:solidFill>
                          <a:latin typeface="Nunito Sans"/>
                          <a:cs typeface="Calibri"/>
                        </a:rPr>
                        <a:t>Auditoría - Planeación Institucional / Seguimiento y Evaluación de Desempeño Institucional.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kern="1200">
                          <a:solidFill>
                            <a:srgbClr val="000000"/>
                          </a:solidFill>
                          <a:latin typeface="Nunito Sans"/>
                          <a:cs typeface="Calibri"/>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kern="1200">
                          <a:solidFill>
                            <a:srgbClr val="000000"/>
                          </a:solidFill>
                          <a:latin typeface="Nunito Sans"/>
                          <a:cs typeface="Calibri"/>
                        </a:rPr>
                        <a:t>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3709591"/>
                  </a:ext>
                </a:extLst>
              </a:tr>
              <a:tr h="460258">
                <a:tc>
                  <a:txBody>
                    <a:bodyPr/>
                    <a:lstStyle/>
                    <a:p>
                      <a:pPr algn="ctr" fontAlgn="b"/>
                      <a:r>
                        <a:rPr lang="es-CO" sz="1200" kern="1200">
                          <a:solidFill>
                            <a:srgbClr val="000000"/>
                          </a:solidFill>
                          <a:latin typeface="Nunito Sans"/>
                          <a:cs typeface="Calibri"/>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200" kern="1200">
                          <a:solidFill>
                            <a:srgbClr val="000000"/>
                          </a:solidFill>
                          <a:latin typeface="Nunito Sans"/>
                          <a:cs typeface="Calibri"/>
                        </a:rPr>
                        <a:t>Auditoría - Gobierno Digital / Seguridad Digital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kern="1200">
                          <a:solidFill>
                            <a:srgbClr val="000000"/>
                          </a:solidFill>
                          <a:latin typeface="Nunito Sans"/>
                          <a:cs typeface="Calibri"/>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kern="1200">
                          <a:solidFill>
                            <a:srgbClr val="000000"/>
                          </a:solidFill>
                          <a:latin typeface="Nunito Sans"/>
                          <a:cs typeface="Calibri"/>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1813785"/>
                  </a:ext>
                </a:extLst>
              </a:tr>
              <a:tr h="460258">
                <a:tc>
                  <a:txBody>
                    <a:bodyPr/>
                    <a:lstStyle/>
                    <a:p>
                      <a:pPr algn="ctr" fontAlgn="b"/>
                      <a:r>
                        <a:rPr lang="es-CO" sz="1200" kern="1200">
                          <a:solidFill>
                            <a:srgbClr val="000000"/>
                          </a:solidFill>
                          <a:latin typeface="Nunito Sans"/>
                          <a:cs typeface="Calibri"/>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200" kern="1200">
                          <a:solidFill>
                            <a:srgbClr val="000000"/>
                          </a:solidFill>
                          <a:latin typeface="Nunito Sans"/>
                          <a:cs typeface="Calibri"/>
                        </a:rPr>
                        <a:t>Auditoría - Compras y Contratación Pública / Gestión Contractual.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kern="1200">
                          <a:solidFill>
                            <a:srgbClr val="000000"/>
                          </a:solidFill>
                          <a:latin typeface="Nunito Sans"/>
                          <a:cs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kern="1200">
                          <a:solidFill>
                            <a:srgbClr val="000000"/>
                          </a:solidFill>
                          <a:latin typeface="Nunito Sans"/>
                          <a:cs typeface="Calibri"/>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2085106"/>
                  </a:ext>
                </a:extLst>
              </a:tr>
              <a:tr h="377393">
                <a:tc>
                  <a:txBody>
                    <a:bodyPr/>
                    <a:lstStyle/>
                    <a:p>
                      <a:pPr algn="ctr" fontAlgn="b"/>
                      <a:r>
                        <a:rPr lang="es-CO" sz="1200" kern="1200">
                          <a:solidFill>
                            <a:srgbClr val="000000"/>
                          </a:solidFill>
                          <a:latin typeface="Nunito Sans"/>
                          <a:cs typeface="Calibri"/>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200" kern="1200">
                          <a:solidFill>
                            <a:srgbClr val="000000"/>
                          </a:solidFill>
                          <a:latin typeface="Nunito Sans"/>
                          <a:cs typeface="Calibri"/>
                        </a:rPr>
                        <a:t>Auditoría - Servicio al ciudadano / Racionalización de Trámites/ Participación Ciudadana.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kern="1200">
                          <a:solidFill>
                            <a:srgbClr val="000000"/>
                          </a:solidFill>
                          <a:latin typeface="Nunito Sans"/>
                          <a:cs typeface="Calibri"/>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kern="1200">
                          <a:solidFill>
                            <a:srgbClr val="000000"/>
                          </a:solidFill>
                          <a:latin typeface="Nunito Sans"/>
                          <a:cs typeface="Calibri"/>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1219101"/>
                  </a:ext>
                </a:extLst>
              </a:tr>
              <a:tr h="460258">
                <a:tc>
                  <a:txBody>
                    <a:bodyPr/>
                    <a:lstStyle/>
                    <a:p>
                      <a:pPr algn="ctr" fontAlgn="b"/>
                      <a:r>
                        <a:rPr lang="es-CO" sz="1200" kern="1200">
                          <a:solidFill>
                            <a:srgbClr val="000000"/>
                          </a:solidFill>
                          <a:latin typeface="Nunito Sans"/>
                          <a:cs typeface="Calibri"/>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200" kern="1200">
                          <a:solidFill>
                            <a:srgbClr val="000000"/>
                          </a:solidFill>
                          <a:latin typeface="Nunito Sans"/>
                          <a:cs typeface="Calibri"/>
                        </a:rPr>
                        <a:t>Auditoría - Gestión del Riesgo Institucional.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kern="1200">
                          <a:solidFill>
                            <a:srgbClr val="000000"/>
                          </a:solidFill>
                          <a:latin typeface="Nunito Sans"/>
                          <a:cs typeface="Calibri"/>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kern="1200">
                          <a:solidFill>
                            <a:srgbClr val="000000"/>
                          </a:solidFill>
                          <a:latin typeface="Nunito Sans"/>
                          <a:cs typeface="Calibri"/>
                        </a:rPr>
                        <a:t>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0765931"/>
                  </a:ext>
                </a:extLst>
              </a:tr>
              <a:tr h="460258">
                <a:tc>
                  <a:txBody>
                    <a:bodyPr/>
                    <a:lstStyle/>
                    <a:p>
                      <a:pPr algn="ctr" fontAlgn="b"/>
                      <a:r>
                        <a:rPr lang="es-CO" sz="1200" kern="1200">
                          <a:solidFill>
                            <a:srgbClr val="000000"/>
                          </a:solidFill>
                          <a:latin typeface="Nunito Sans"/>
                          <a:cs typeface="Calibri"/>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200" kern="1200">
                          <a:solidFill>
                            <a:srgbClr val="000000"/>
                          </a:solidFill>
                          <a:latin typeface="Nunito Sans"/>
                          <a:cs typeface="Calibri"/>
                        </a:rPr>
                        <a:t>Auditoría - Mejora Normativa.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kern="1200">
                          <a:solidFill>
                            <a:srgbClr val="000000"/>
                          </a:solidFill>
                          <a:latin typeface="Nunito Sans"/>
                          <a:cs typeface="Calibri"/>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CO" sz="1200" kern="1200">
                          <a:solidFill>
                            <a:srgbClr val="000000"/>
                          </a:solidFill>
                          <a:latin typeface="Nunito Sans"/>
                          <a:cs typeface="Calibri"/>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1081134"/>
                  </a:ext>
                </a:extLst>
              </a:tr>
              <a:tr h="440341">
                <a:tc gridSpan="2">
                  <a:txBody>
                    <a:bodyPr/>
                    <a:lstStyle/>
                    <a:p>
                      <a:pPr algn="l" fontAlgn="b"/>
                      <a:r>
                        <a:rPr lang="es-CO" sz="1200" b="1" kern="1200">
                          <a:solidFill>
                            <a:schemeClr val="bg1"/>
                          </a:solidFill>
                          <a:latin typeface="Nunito Sans"/>
                          <a:cs typeface="Calibri"/>
                        </a:rPr>
                        <a:t>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hMerge="1">
                  <a:txBody>
                    <a:bodyPr/>
                    <a:lstStyle/>
                    <a:p>
                      <a:endParaRPr lang="es-CO"/>
                    </a:p>
                  </a:txBody>
                  <a:tcPr/>
                </a:tc>
                <a:tc>
                  <a:txBody>
                    <a:bodyPr/>
                    <a:lstStyle/>
                    <a:p>
                      <a:pPr algn="r" fontAlgn="b"/>
                      <a:r>
                        <a:rPr lang="es-CO" sz="1200" b="1" kern="1200">
                          <a:solidFill>
                            <a:schemeClr val="bg1"/>
                          </a:solidFill>
                          <a:latin typeface="Nunito Sans"/>
                          <a:cs typeface="Calibri"/>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tc>
                  <a:txBody>
                    <a:bodyPr/>
                    <a:lstStyle/>
                    <a:p>
                      <a:pPr algn="r" fontAlgn="b"/>
                      <a:r>
                        <a:rPr lang="es-CO" sz="1200" b="1" kern="1200">
                          <a:solidFill>
                            <a:schemeClr val="bg1"/>
                          </a:solidFill>
                          <a:latin typeface="Nunito Sans"/>
                          <a:cs typeface="Calibri"/>
                        </a:rPr>
                        <a:t>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0000"/>
                    </a:solidFill>
                  </a:tcPr>
                </a:tc>
                <a:extLst>
                  <a:ext uri="{0D108BD9-81ED-4DB2-BD59-A6C34878D82A}">
                    <a16:rowId xmlns:a16="http://schemas.microsoft.com/office/drawing/2014/main" val="2639472900"/>
                  </a:ext>
                </a:extLst>
              </a:tr>
            </a:tbl>
          </a:graphicData>
        </a:graphic>
      </p:graphicFrame>
    </p:spTree>
    <p:extLst>
      <p:ext uri="{BB962C8B-B14F-4D97-AF65-F5344CB8AC3E}">
        <p14:creationId xmlns:p14="http://schemas.microsoft.com/office/powerpoint/2010/main" val="5588929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Conector recto 14">
            <a:extLst>
              <a:ext uri="{FF2B5EF4-FFF2-40B4-BE49-F238E27FC236}">
                <a16:creationId xmlns:a16="http://schemas.microsoft.com/office/drawing/2014/main" id="{1A73C21D-F117-27FE-91DB-AB41290BF84F}"/>
              </a:ext>
            </a:extLst>
          </p:cNvPr>
          <p:cNvCxnSpPr>
            <a:cxnSpLocks/>
          </p:cNvCxnSpPr>
          <p:nvPr/>
        </p:nvCxnSpPr>
        <p:spPr>
          <a:xfrm>
            <a:off x="2786065" y="1275697"/>
            <a:ext cx="6557960"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D797C2A3-DA4A-5A53-90C6-5267D9C1FF61}"/>
              </a:ext>
            </a:extLst>
          </p:cNvPr>
          <p:cNvSpPr txBox="1"/>
          <p:nvPr/>
        </p:nvSpPr>
        <p:spPr>
          <a:xfrm rot="10800000" flipV="1">
            <a:off x="1685365" y="96169"/>
            <a:ext cx="8973110" cy="1200329"/>
          </a:xfrm>
          <a:prstGeom prst="rect">
            <a:avLst/>
          </a:prstGeom>
          <a:noFill/>
        </p:spPr>
        <p:txBody>
          <a:bodyPr wrap="square" lIns="91440" tIns="45720" rIns="91440" bIns="45720" anchor="t">
            <a:spAutoFit/>
          </a:bodyPr>
          <a:lstStyle/>
          <a:p>
            <a:pPr algn="ctr" fontAlgn="t"/>
            <a:r>
              <a:rPr lang="es-ES" sz="2400">
                <a:solidFill>
                  <a:srgbClr val="D23B46"/>
                </a:solidFill>
                <a:latin typeface="Nunito Sans"/>
                <a:ea typeface="Calibri"/>
                <a:cs typeface="Calibri"/>
              </a:rPr>
              <a:t>HALLAZGOS POR AUDITORÍA PAAI </a:t>
            </a:r>
            <a:endParaRPr lang="es-ES"/>
          </a:p>
          <a:p>
            <a:pPr algn="ctr"/>
            <a:r>
              <a:rPr lang="es-ES" sz="2400">
                <a:solidFill>
                  <a:srgbClr val="D23B46"/>
                </a:solidFill>
                <a:latin typeface="Nunito Sans"/>
                <a:ea typeface="Calibri"/>
                <a:cs typeface="Calibri"/>
              </a:rPr>
              <a:t>AUDITORIAS OCI</a:t>
            </a:r>
            <a:endParaRPr lang="es-ES"/>
          </a:p>
          <a:p>
            <a:pPr algn="ctr" fontAlgn="t"/>
            <a:r>
              <a:rPr lang="es-ES" sz="2400">
                <a:solidFill>
                  <a:srgbClr val="D23B46"/>
                </a:solidFill>
                <a:latin typeface="Nunito Sans"/>
                <a:ea typeface="Calibri"/>
                <a:cs typeface="Calibri"/>
              </a:rPr>
              <a:t>CORTE AL 31 DE MAYO DE 2025</a:t>
            </a:r>
            <a:endParaRPr lang="es-CO" sz="2400">
              <a:solidFill>
                <a:srgbClr val="D23B46"/>
              </a:solidFill>
              <a:latin typeface="Nunito Sans"/>
              <a:ea typeface="Calibri"/>
              <a:cs typeface="Calibri"/>
            </a:endParaRPr>
          </a:p>
        </p:txBody>
      </p:sp>
      <p:graphicFrame>
        <p:nvGraphicFramePr>
          <p:cNvPr id="5" name="Gráfico 4">
            <a:extLst>
              <a:ext uri="{FF2B5EF4-FFF2-40B4-BE49-F238E27FC236}">
                <a16:creationId xmlns:a16="http://schemas.microsoft.com/office/drawing/2014/main" id="{5B9016CE-EE26-4A30-9FE3-533994A8BFA3}"/>
              </a:ext>
            </a:extLst>
          </p:cNvPr>
          <p:cNvGraphicFramePr>
            <a:graphicFrameLocks/>
          </p:cNvGraphicFramePr>
          <p:nvPr>
            <p:extLst>
              <p:ext uri="{D42A27DB-BD31-4B8C-83A1-F6EECF244321}">
                <p14:modId xmlns:p14="http://schemas.microsoft.com/office/powerpoint/2010/main" val="2283628505"/>
              </p:ext>
            </p:extLst>
          </p:nvPr>
        </p:nvGraphicFramePr>
        <p:xfrm>
          <a:off x="685800" y="1490472"/>
          <a:ext cx="10552176" cy="466344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0651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Conector recto 14">
            <a:extLst>
              <a:ext uri="{FF2B5EF4-FFF2-40B4-BE49-F238E27FC236}">
                <a16:creationId xmlns:a16="http://schemas.microsoft.com/office/drawing/2014/main" id="{1A73C21D-F117-27FE-91DB-AB41290BF84F}"/>
              </a:ext>
            </a:extLst>
          </p:cNvPr>
          <p:cNvCxnSpPr>
            <a:cxnSpLocks/>
          </p:cNvCxnSpPr>
          <p:nvPr/>
        </p:nvCxnSpPr>
        <p:spPr>
          <a:xfrm>
            <a:off x="2596122" y="1114070"/>
            <a:ext cx="7290828"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BF1C4A69-36B0-C53A-0CC8-2CA62D57D0B2}"/>
              </a:ext>
            </a:extLst>
          </p:cNvPr>
          <p:cNvSpPr txBox="1"/>
          <p:nvPr/>
        </p:nvSpPr>
        <p:spPr>
          <a:xfrm rot="10800000" flipV="1">
            <a:off x="1685365" y="280835"/>
            <a:ext cx="8973110" cy="830997"/>
          </a:xfrm>
          <a:prstGeom prst="rect">
            <a:avLst/>
          </a:prstGeom>
          <a:noFill/>
        </p:spPr>
        <p:txBody>
          <a:bodyPr wrap="square">
            <a:spAutoFit/>
          </a:bodyPr>
          <a:lstStyle/>
          <a:p>
            <a:pPr algn="ctr" fontAlgn="t"/>
            <a:r>
              <a:rPr lang="es-ES" sz="2400">
                <a:solidFill>
                  <a:srgbClr val="D23B46"/>
                </a:solidFill>
                <a:latin typeface="Nunito Sans" pitchFamily="2" charset="77"/>
                <a:ea typeface="Calibri"/>
                <a:cs typeface="Calibri"/>
              </a:rPr>
              <a:t>HALLAZGOS POR TEMATICA MIPG – AUDITORIAS OCI</a:t>
            </a:r>
          </a:p>
          <a:p>
            <a:pPr algn="ctr" fontAlgn="t"/>
            <a:r>
              <a:rPr lang="es-ES" sz="2400">
                <a:solidFill>
                  <a:srgbClr val="D23B46"/>
                </a:solidFill>
                <a:latin typeface="Nunito Sans" pitchFamily="2" charset="77"/>
                <a:ea typeface="Calibri"/>
                <a:cs typeface="Calibri"/>
              </a:rPr>
              <a:t>CORTE AL 31 DE MAYO DE 2025</a:t>
            </a:r>
            <a:endParaRPr lang="es-CO" sz="2400">
              <a:solidFill>
                <a:srgbClr val="D23B46"/>
              </a:solidFill>
              <a:latin typeface="Nunito Sans" pitchFamily="2" charset="77"/>
              <a:ea typeface="Calibri"/>
              <a:cs typeface="Calibri"/>
            </a:endParaRPr>
          </a:p>
        </p:txBody>
      </p:sp>
      <p:graphicFrame>
        <p:nvGraphicFramePr>
          <p:cNvPr id="6" name="Gráfico 5">
            <a:extLst>
              <a:ext uri="{FF2B5EF4-FFF2-40B4-BE49-F238E27FC236}">
                <a16:creationId xmlns:a16="http://schemas.microsoft.com/office/drawing/2014/main" id="{38E6BBD5-DDDE-4C13-9794-417855C2C303}"/>
              </a:ext>
            </a:extLst>
          </p:cNvPr>
          <p:cNvGraphicFramePr>
            <a:graphicFrameLocks/>
          </p:cNvGraphicFramePr>
          <p:nvPr>
            <p:extLst>
              <p:ext uri="{D42A27DB-BD31-4B8C-83A1-F6EECF244321}">
                <p14:modId xmlns:p14="http://schemas.microsoft.com/office/powerpoint/2010/main" val="3642510271"/>
              </p:ext>
            </p:extLst>
          </p:nvPr>
        </p:nvGraphicFramePr>
        <p:xfrm>
          <a:off x="539496" y="1472188"/>
          <a:ext cx="10762488" cy="48920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26260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Conector recto 14">
            <a:extLst>
              <a:ext uri="{FF2B5EF4-FFF2-40B4-BE49-F238E27FC236}">
                <a16:creationId xmlns:a16="http://schemas.microsoft.com/office/drawing/2014/main" id="{1A73C21D-F117-27FE-91DB-AB41290BF84F}"/>
              </a:ext>
            </a:extLst>
          </p:cNvPr>
          <p:cNvCxnSpPr>
            <a:cxnSpLocks/>
          </p:cNvCxnSpPr>
          <p:nvPr/>
        </p:nvCxnSpPr>
        <p:spPr>
          <a:xfrm>
            <a:off x="3454005" y="1188771"/>
            <a:ext cx="5626548" cy="0"/>
          </a:xfrm>
          <a:prstGeom prst="line">
            <a:avLst/>
          </a:prstGeom>
          <a:ln w="12700">
            <a:solidFill>
              <a:srgbClr val="D23B46"/>
            </a:solidFil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20B902E9-F6A4-FEF1-06A7-0D317B41AAFE}"/>
              </a:ext>
            </a:extLst>
          </p:cNvPr>
          <p:cNvSpPr txBox="1"/>
          <p:nvPr/>
        </p:nvSpPr>
        <p:spPr>
          <a:xfrm>
            <a:off x="3111446" y="711716"/>
            <a:ext cx="5969107" cy="461665"/>
          </a:xfrm>
          <a:prstGeom prst="rect">
            <a:avLst/>
          </a:prstGeom>
          <a:noFill/>
        </p:spPr>
        <p:txBody>
          <a:bodyPr wrap="square" lIns="91440" tIns="45720" rIns="91440" bIns="45720" rtlCol="0" anchor="t">
            <a:spAutoFit/>
          </a:bodyPr>
          <a:lstStyle/>
          <a:p>
            <a:pPr algn="ctr"/>
            <a:r>
              <a:rPr lang="es-ES" sz="2400">
                <a:solidFill>
                  <a:srgbClr val="D23B46"/>
                </a:solidFill>
                <a:latin typeface="Nunito Sans" pitchFamily="2" charset="77"/>
                <a:ea typeface="Calibri"/>
                <a:cs typeface="Calibri"/>
              </a:rPr>
              <a:t>CONCLUSIONES DE AUDITORÍA</a:t>
            </a:r>
          </a:p>
        </p:txBody>
      </p:sp>
      <p:sp>
        <p:nvSpPr>
          <p:cNvPr id="5" name="CuadroTexto 4">
            <a:extLst>
              <a:ext uri="{FF2B5EF4-FFF2-40B4-BE49-F238E27FC236}">
                <a16:creationId xmlns:a16="http://schemas.microsoft.com/office/drawing/2014/main" id="{BF1C4A69-36B0-C53A-0CC8-2CA62D57D0B2}"/>
              </a:ext>
            </a:extLst>
          </p:cNvPr>
          <p:cNvSpPr txBox="1"/>
          <p:nvPr/>
        </p:nvSpPr>
        <p:spPr>
          <a:xfrm>
            <a:off x="544945" y="1342688"/>
            <a:ext cx="11314546" cy="4524315"/>
          </a:xfrm>
          <a:prstGeom prst="rect">
            <a:avLst/>
          </a:prstGeom>
          <a:noFill/>
        </p:spPr>
        <p:txBody>
          <a:bodyPr wrap="square" lIns="91440" tIns="45720" rIns="91440" bIns="45720" anchor="t">
            <a:spAutoFit/>
          </a:bodyPr>
          <a:lstStyle/>
          <a:p>
            <a:pPr algn="just"/>
            <a:r>
              <a:rPr lang="es-CO">
                <a:latin typeface="Nunito Sans"/>
              </a:rPr>
              <a:t>La Oficina de Control Interno, a través de su rol de </a:t>
            </a:r>
            <a:r>
              <a:rPr lang="es-CO">
                <a:solidFill>
                  <a:srgbClr val="D23B46"/>
                </a:solidFill>
                <a:latin typeface="Nunito Sans"/>
                <a:ea typeface="Calibri"/>
                <a:cs typeface="Calibri"/>
              </a:rPr>
              <a:t>Evaluación Independiente</a:t>
            </a:r>
            <a:r>
              <a:rPr lang="es-CO">
                <a:latin typeface="Nunito Sans"/>
              </a:rPr>
              <a:t>, se permite presentar las principales hallazgos, derivadas del Plan Anual de Auditorías Independientes para la vigencia 2025 con corte al 31 de mayo, con miras a contribuir en la consolidación del </a:t>
            </a:r>
            <a:r>
              <a:rPr lang="es-CO">
                <a:solidFill>
                  <a:srgbClr val="D23B46"/>
                </a:solidFill>
                <a:latin typeface="Nunito Sans"/>
                <a:ea typeface="Calibri"/>
                <a:cs typeface="Calibri"/>
              </a:rPr>
              <a:t>Sistema de Control Interno del Ministerio</a:t>
            </a:r>
            <a:r>
              <a:rPr lang="es-CO">
                <a:latin typeface="Nunito Sans"/>
              </a:rPr>
              <a:t>, de cara al cumplimiento de su mandato misional.</a:t>
            </a:r>
          </a:p>
          <a:p>
            <a:pPr algn="just"/>
            <a:endParaRPr lang="es-ES">
              <a:solidFill>
                <a:srgbClr val="D23B46"/>
              </a:solidFill>
              <a:latin typeface="Nunito Sans" pitchFamily="2" charset="77"/>
              <a:ea typeface="Calibri"/>
              <a:cs typeface="Calibri"/>
            </a:endParaRPr>
          </a:p>
          <a:p>
            <a:pPr algn="just"/>
            <a:r>
              <a:rPr lang="es-ES">
                <a:solidFill>
                  <a:srgbClr val="D23B46"/>
                </a:solidFill>
                <a:latin typeface="Nunito Sans" pitchFamily="2" charset="77"/>
                <a:ea typeface="Calibri"/>
                <a:cs typeface="Calibri"/>
              </a:rPr>
              <a:t>Fortalezas: </a:t>
            </a:r>
            <a:r>
              <a:rPr lang="es-ES">
                <a:latin typeface="Nunito Sans" panose="020B0604020202020204" charset="0"/>
              </a:rPr>
              <a:t>Aspectos en materia de la gestión que se resaltan por su capacidad de generar valor y/o incrementar las capacidades Institucionales (uso de tecnologías, métodos de trabajo, controles, entre otras).</a:t>
            </a:r>
          </a:p>
          <a:p>
            <a:pPr algn="just"/>
            <a:endParaRPr lang="es-ES">
              <a:latin typeface="Nunito Sans" panose="020B0604020202020204" charset="0"/>
            </a:endParaRPr>
          </a:p>
          <a:p>
            <a:pPr algn="just"/>
            <a:r>
              <a:rPr lang="es-ES">
                <a:solidFill>
                  <a:srgbClr val="D23B46"/>
                </a:solidFill>
                <a:latin typeface="Nunito Sans"/>
                <a:ea typeface="Calibri"/>
                <a:cs typeface="Calibri"/>
              </a:rPr>
              <a:t>Hallazgos: </a:t>
            </a:r>
            <a:r>
              <a:rPr lang="es-ES">
                <a:latin typeface="Nunito Sans"/>
              </a:rPr>
              <a:t>Aspectos en materia de la gestión donde se evidencia el incumplimiento total y/o parcial a cualquiera de los siguientes tipos de lineamientos: Legal, Institucional y Otros: Aquellos de otra índole (aplicables y/o mandatorios).</a:t>
            </a:r>
          </a:p>
          <a:p>
            <a:pPr algn="just"/>
            <a:r>
              <a:rPr lang="es-ES" i="1">
                <a:latin typeface="Nunito Sans" panose="020B0604020202020204" charset="0"/>
              </a:rPr>
              <a:t>Nota:  Ante la presencia de Hallazgos”, se deben formular </a:t>
            </a:r>
            <a:r>
              <a:rPr lang="es-ES" i="1" u="sng">
                <a:latin typeface="Nunito Sans" panose="020B0604020202020204" charset="0"/>
              </a:rPr>
              <a:t>Planes de Mejoramiento.</a:t>
            </a:r>
          </a:p>
          <a:p>
            <a:pPr algn="just"/>
            <a:endParaRPr lang="es-ES">
              <a:latin typeface="Nunito Sans" panose="020B0604020202020204" charset="0"/>
            </a:endParaRPr>
          </a:p>
          <a:p>
            <a:pPr algn="just">
              <a:spcBef>
                <a:spcPts val="0"/>
              </a:spcBef>
            </a:pPr>
            <a:r>
              <a:rPr lang="es-ES">
                <a:solidFill>
                  <a:srgbClr val="D23B46"/>
                </a:solidFill>
                <a:latin typeface="Nunito Sans" pitchFamily="2" charset="77"/>
                <a:ea typeface="Calibri"/>
                <a:cs typeface="Calibri"/>
              </a:rPr>
              <a:t>Recomendaciones y/o </a:t>
            </a:r>
            <a:r>
              <a:rPr lang="es-ES" err="1">
                <a:solidFill>
                  <a:srgbClr val="D23B46"/>
                </a:solidFill>
                <a:latin typeface="Nunito Sans" pitchFamily="2" charset="77"/>
                <a:ea typeface="Calibri"/>
                <a:cs typeface="Calibri"/>
              </a:rPr>
              <a:t>Tips</a:t>
            </a:r>
            <a:r>
              <a:rPr lang="es-ES">
                <a:solidFill>
                  <a:srgbClr val="D23B46"/>
                </a:solidFill>
                <a:latin typeface="Nunito Sans" pitchFamily="2" charset="77"/>
                <a:ea typeface="Calibri"/>
                <a:cs typeface="Calibri"/>
              </a:rPr>
              <a:t> de Control: </a:t>
            </a:r>
            <a:r>
              <a:rPr lang="es-ES">
                <a:latin typeface="Nunito Sans" panose="020B0604020202020204" charset="0"/>
              </a:rPr>
              <a:t>Aspectos en materia de la gestión donde se evidencia oportunidades de mejora y/o riesgos de incumplimiento total y/o parcial a cualquiera de los siguientes tipos de lineamientos: Legal, Institucional y Otros: Aquellos de otra índole (aplicables y/o mandatorios)</a:t>
            </a:r>
            <a:endParaRPr lang="es-ES">
              <a:latin typeface="Nunito Sans" pitchFamily="2" charset="0"/>
              <a:ea typeface="Times New Roman" panose="02020603050405020304" pitchFamily="18" charset="0"/>
            </a:endParaRPr>
          </a:p>
        </p:txBody>
      </p:sp>
    </p:spTree>
    <p:extLst>
      <p:ext uri="{BB962C8B-B14F-4D97-AF65-F5344CB8AC3E}">
        <p14:creationId xmlns:p14="http://schemas.microsoft.com/office/powerpoint/2010/main" val="69986398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deb778c-5b01-452c-96bb-9610307ef013" xsi:nil="true"/>
    <lcf76f155ced4ddcb4097134ff3c332f xmlns="912ae11a-caba-4a76-8631-a66601dd581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AC663B1FD4ADBD4A9CF3D0505FB52B3E" ma:contentTypeVersion="12" ma:contentTypeDescription="Crear nuevo documento." ma:contentTypeScope="" ma:versionID="da3896b68c76aec17ec9a5588cf19b21">
  <xsd:schema xmlns:xsd="http://www.w3.org/2001/XMLSchema" xmlns:xs="http://www.w3.org/2001/XMLSchema" xmlns:p="http://schemas.microsoft.com/office/2006/metadata/properties" xmlns:ns2="912ae11a-caba-4a76-8631-a66601dd5819" xmlns:ns3="fdeb778c-5b01-452c-96bb-9610307ef013" targetNamespace="http://schemas.microsoft.com/office/2006/metadata/properties" ma:root="true" ma:fieldsID="017f96b6563b7db6c61027b53bb72a40" ns2:_="" ns3:_="">
    <xsd:import namespace="912ae11a-caba-4a76-8631-a66601dd5819"/>
    <xsd:import namespace="fdeb778c-5b01-452c-96bb-9610307ef01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2ae11a-caba-4a76-8631-a66601dd58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6d6e5596-9d43-483d-a1c5-b59222b7b11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deb778c-5b01-452c-96bb-9610307ef01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8f289e2-8fa8-4ea0-a842-b823cf487900}" ma:internalName="TaxCatchAll" ma:showField="CatchAllData" ma:web="fdeb778c-5b01-452c-96bb-9610307ef0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D1469A-8541-49D6-82FA-78A951E15BDB}">
  <ds:schemaRefs>
    <ds:schemaRef ds:uri="912ae11a-caba-4a76-8631-a66601dd5819"/>
    <ds:schemaRef ds:uri="fdeb778c-5b01-452c-96bb-9610307ef01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29FAE9F-9DAC-435E-B022-99469F0065A1}">
  <ds:schemaRefs>
    <ds:schemaRef ds:uri="http://schemas.microsoft.com/sharepoint/v3/contenttype/forms"/>
  </ds:schemaRefs>
</ds:datastoreItem>
</file>

<file path=customXml/itemProps3.xml><?xml version="1.0" encoding="utf-8"?>
<ds:datastoreItem xmlns:ds="http://schemas.openxmlformats.org/officeDocument/2006/customXml" ds:itemID="{5AFC3DFC-2322-4E88-B236-4157CD57192D}">
  <ds:schemaRefs>
    <ds:schemaRef ds:uri="912ae11a-caba-4a76-8631-a66601dd5819"/>
    <ds:schemaRef ds:uri="fdeb778c-5b01-452c-96bb-9610307ef0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21</Slides>
  <Notes>2</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Tema de Office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PROGRAMA DE TRANSPARENCIA Y ÉTICA PUBLICA  </vt:lpstr>
      <vt:lpstr>SEGUIMIENTO A LA IMPLEMENTACIÓN DEL PROGRAMA DE TRANSPARENCIA Y ÉTICA PUBLICA, CON CORTE 30 DE ABRIL 2025  </vt:lpstr>
      <vt:lpstr>SEGUIMIENTO A LA IMPLEMENTACIÓN DEL PROGRAMA DE TRANSPARENCIA Y ÉTICA PUBLICA, CON CORTE 30 DE ABRIL 2025 </vt:lpstr>
      <vt:lpstr>PowerPoint Presentation</vt:lpstr>
      <vt:lpstr>PowerPoint Presentation</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TATIANA PC</dc:creator>
  <cp:revision>1</cp:revision>
  <dcterms:created xsi:type="dcterms:W3CDTF">2023-08-28T18:27:53Z</dcterms:created>
  <dcterms:modified xsi:type="dcterms:W3CDTF">2025-06-17T13:28:17Z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0x010100AC663B1FD4ADBD4A9CF3D0505FB52B3E</vt:lpwstr>
  </property>
  <property fmtid="{D5CDD505-2E9C-101B-9397-08002B2CF9AE}" pid="3" name="MediaServiceImageTags">
    <vt:lpwstr/>
  </property>
</Properties>
</file>