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handoutMasterIdLst>
    <p:handoutMasterId r:id="rId28"/>
  </p:handoutMasterIdLst>
  <p:sldIdLst>
    <p:sldId id="256" r:id="rId2"/>
    <p:sldId id="257" r:id="rId3"/>
    <p:sldId id="266" r:id="rId4"/>
    <p:sldId id="278" r:id="rId5"/>
    <p:sldId id="337" r:id="rId6"/>
    <p:sldId id="340" r:id="rId7"/>
    <p:sldId id="288" r:id="rId8"/>
    <p:sldId id="301" r:id="rId9"/>
    <p:sldId id="336" r:id="rId10"/>
    <p:sldId id="321" r:id="rId11"/>
    <p:sldId id="322" r:id="rId12"/>
    <p:sldId id="295" r:id="rId13"/>
    <p:sldId id="330" r:id="rId14"/>
    <p:sldId id="331" r:id="rId15"/>
    <p:sldId id="332" r:id="rId16"/>
    <p:sldId id="333" r:id="rId17"/>
    <p:sldId id="334" r:id="rId18"/>
    <p:sldId id="335" r:id="rId19"/>
    <p:sldId id="297" r:id="rId20"/>
    <p:sldId id="327" r:id="rId21"/>
    <p:sldId id="328" r:id="rId22"/>
    <p:sldId id="324" r:id="rId23"/>
    <p:sldId id="329" r:id="rId24"/>
    <p:sldId id="279" r:id="rId25"/>
    <p:sldId id="269" r:id="rId26"/>
  </p:sldIdLst>
  <p:sldSz cx="12192000" cy="6858000"/>
  <p:notesSz cx="6858000" cy="9144000"/>
  <p:embeddedFontLs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
      <p:font typeface="Work Sans" panose="020B0604020202020204" charset="0"/>
      <p:bold r:id="rId38"/>
      <p:italic r:id="rId39"/>
      <p:boldItalic r:id="rId40"/>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20" autoAdjust="0"/>
  </p:normalViewPr>
  <p:slideViewPr>
    <p:cSldViewPr snapToGrid="0">
      <p:cViewPr varScale="1">
        <p:scale>
          <a:sx n="75" d="100"/>
          <a:sy n="75" d="100"/>
        </p:scale>
        <p:origin x="516"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70625546806649"/>
          <c:y val="0.1850696267133275"/>
          <c:w val="0.78662660878082069"/>
          <c:h val="0.64560344846299833"/>
        </c:manualLayout>
      </c:layout>
      <c:barChart>
        <c:barDir val="col"/>
        <c:grouping val="clustered"/>
        <c:varyColors val="0"/>
        <c:ser>
          <c:idx val="0"/>
          <c:order val="0"/>
          <c:tx>
            <c:strRef>
              <c:f>'Hoja1 (2)'!$L$2</c:f>
              <c:strCache>
                <c:ptCount val="1"/>
                <c:pt idx="0">
                  <c:v>EJECUCIÓN MINITERIOR</c:v>
                </c:pt>
              </c:strCache>
            </c:strRef>
          </c:tx>
          <c:spPr>
            <a:solidFill>
              <a:srgbClr val="7030A0"/>
            </a:solidFill>
            <a:ln>
              <a:solidFill>
                <a:schemeClr val="tx1"/>
              </a:solidFill>
            </a:ln>
            <a:effectLst>
              <a:innerShdw blurRad="114300">
                <a:schemeClr val="accent1"/>
              </a:innerShdw>
            </a:effectLst>
            <a:scene3d>
              <a:camera prst="orthographicFront"/>
              <a:lightRig rig="threePt" dir="t"/>
            </a:scene3d>
            <a:sp3d>
              <a:bevelT prst="relaxedInset"/>
            </a:sp3d>
          </c:spPr>
          <c:invertIfNegative val="0"/>
          <c:dPt>
            <c:idx val="0"/>
            <c:invertIfNegative val="0"/>
            <c:bubble3D val="0"/>
            <c:spPr>
              <a:solidFill>
                <a:srgbClr val="C00000"/>
              </a:solidFill>
              <a:ln>
                <a:solidFill>
                  <a:schemeClr val="tx1"/>
                </a:solidFill>
              </a:ln>
              <a:effectLst>
                <a:innerShdw blurRad="114300">
                  <a:schemeClr val="accent1"/>
                </a:innerShdw>
              </a:effectLst>
              <a:scene3d>
                <a:camera prst="orthographicFront"/>
                <a:lightRig rig="threePt" dir="t"/>
              </a:scene3d>
              <a:sp3d>
                <a:bevelT prst="relaxedInset"/>
              </a:sp3d>
            </c:spPr>
            <c:extLst>
              <c:ext xmlns:c16="http://schemas.microsoft.com/office/drawing/2014/chart" uri="{C3380CC4-5D6E-409C-BE32-E72D297353CC}">
                <c16:uniqueId val="{00000001-BE83-4A6F-9D1D-FF7FC48A8E21}"/>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BE83-4A6F-9D1D-FF7FC48A8E21}"/>
                </c:ext>
              </c:extLst>
            </c:dLbl>
            <c:dLbl>
              <c:idx val="1"/>
              <c:layout>
                <c:manualLayout>
                  <c:x val="0"/>
                  <c:y val="1.173020527859230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83-4A6F-9D1D-FF7FC48A8E21}"/>
                </c:ext>
              </c:extLst>
            </c:dLbl>
            <c:dLbl>
              <c:idx val="2"/>
              <c:layout>
                <c:manualLayout>
                  <c:x val="0"/>
                  <c:y val="-0.23548648794267293"/>
                </c:manualLayout>
              </c:layout>
              <c:tx>
                <c:rich>
                  <a:bodyPr/>
                  <a:lstStyle/>
                  <a:p>
                    <a:fld id="{B3843D22-49BA-4C35-99FC-9A33BA390E07}" type="VALUE">
                      <a:rPr lang="en-US" b="1">
                        <a:latin typeface="Arial" panose="020B0604020202020204" pitchFamily="34" charset="0"/>
                        <a:cs typeface="Arial" panose="020B0604020202020204" pitchFamily="34" charset="0"/>
                      </a:rPr>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83-4A6F-9D1D-FF7FC48A8E21}"/>
                </c:ext>
              </c:extLst>
            </c:dLbl>
            <c:dLbl>
              <c:idx val="3"/>
              <c:layout>
                <c:manualLayout>
                  <c:x val="-5.5904961565339945E-3"/>
                  <c:y val="2.5062651695647183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83-4A6F-9D1D-FF7FC48A8E21}"/>
                </c:ext>
              </c:extLst>
            </c:dLbl>
            <c:dLbl>
              <c:idx val="4"/>
              <c:layout>
                <c:manualLayout>
                  <c:x val="5.5555555555555558E-3"/>
                  <c:y val="-3.3629359379930883E-2"/>
                </c:manualLayout>
              </c:layout>
              <c:tx>
                <c:rich>
                  <a:bodyPr/>
                  <a:lstStyle/>
                  <a:p>
                    <a:fld id="{414046AB-F675-4416-9E6C-984804C78A84}" type="VALUE">
                      <a:rPr lang="en-US" b="1">
                        <a:latin typeface="Arial" panose="020B0604020202020204" pitchFamily="34" charset="0"/>
                        <a:cs typeface="Arial" panose="020B0604020202020204" pitchFamily="34" charset="0"/>
                      </a:rPr>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83-4A6F-9D1D-FF7FC48A8E2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 (2)'!$K$3:$K$7</c:f>
              <c:strCache>
                <c:ptCount val="5"/>
                <c:pt idx="0">
                  <c:v>APROPIACIÓN VIGENTE</c:v>
                </c:pt>
                <c:pt idx="1">
                  <c:v>COMPROMISO</c:v>
                </c:pt>
                <c:pt idx="2">
                  <c:v>% META COMPROMISOS</c:v>
                </c:pt>
                <c:pt idx="3">
                  <c:v>OBLIGACIÓN</c:v>
                </c:pt>
                <c:pt idx="4">
                  <c:v>  %  META OBLIGACIONES</c:v>
                </c:pt>
              </c:strCache>
            </c:strRef>
          </c:cat>
          <c:val>
            <c:numRef>
              <c:f>'Hoja1 (2)'!$L$3:$L$7</c:f>
              <c:numCache>
                <c:formatCode>"$"\ #,##0</c:formatCode>
                <c:ptCount val="5"/>
                <c:pt idx="0">
                  <c:v>1460388.3052819101</c:v>
                </c:pt>
                <c:pt idx="1">
                  <c:v>613292</c:v>
                </c:pt>
                <c:pt idx="2" formatCode="0%">
                  <c:v>0.41995132238587152</c:v>
                </c:pt>
                <c:pt idx="3">
                  <c:v>94969</c:v>
                </c:pt>
                <c:pt idx="4" formatCode="0.0%">
                  <c:v>6.5029964740553989E-2</c:v>
                </c:pt>
              </c:numCache>
            </c:numRef>
          </c:val>
          <c:extLst>
            <c:ext xmlns:c16="http://schemas.microsoft.com/office/drawing/2014/chart" uri="{C3380CC4-5D6E-409C-BE32-E72D297353CC}">
              <c16:uniqueId val="{00000006-BE83-4A6F-9D1D-FF7FC48A8E21}"/>
            </c:ext>
          </c:extLst>
        </c:ser>
        <c:dLbls>
          <c:showLegendKey val="0"/>
          <c:showVal val="1"/>
          <c:showCatName val="0"/>
          <c:showSerName val="0"/>
          <c:showPercent val="0"/>
          <c:showBubbleSize val="0"/>
        </c:dLbls>
        <c:gapWidth val="269"/>
        <c:overlap val="15"/>
        <c:axId val="863353056"/>
        <c:axId val="346645904"/>
      </c:barChart>
      <c:lineChart>
        <c:grouping val="standard"/>
        <c:varyColors val="0"/>
        <c:ser>
          <c:idx val="1"/>
          <c:order val="1"/>
          <c:tx>
            <c:strRef>
              <c:f>'Hoja1 (2)'!$M$2</c:f>
              <c:strCache>
                <c:ptCount val="1"/>
                <c:pt idx="0">
                  <c:v>METAS MINITERIOR</c:v>
                </c:pt>
              </c:strCache>
            </c:strRef>
          </c:tx>
          <c:spPr>
            <a:ln w="28575" cap="rnd">
              <a:solidFill>
                <a:schemeClr val="accent2"/>
              </a:solidFill>
              <a:round/>
            </a:ln>
            <a:effectLst/>
          </c:spPr>
          <c:marker>
            <c:symbol val="none"/>
          </c:marker>
          <c:dLbls>
            <c:dLbl>
              <c:idx val="2"/>
              <c:layout>
                <c:manualLayout>
                  <c:x val="-4.7222304759074928E-2"/>
                  <c:y val="-0.3078886570977331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5752699B-0139-42DE-987A-502A04286568}" type="VALUE">
                      <a:rPr lang="en-US" b="1">
                        <a:solidFill>
                          <a:schemeClr val="accent2"/>
                        </a:solidFill>
                        <a:latin typeface="Arial" panose="020B0604020202020204" pitchFamily="34" charset="0"/>
                        <a:cs typeface="Arial" panose="020B0604020202020204" pitchFamily="34" charset="0"/>
                      </a:rPr>
                      <a:pPr>
                        <a:defRPr/>
                      </a:pPr>
                      <a:t>[VALOR]</a:t>
                    </a:fld>
                    <a:endParaRPr lang="es-CO"/>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7.140318152054892E-2"/>
                      <c:h val="5.7188629607753699E-2"/>
                    </c:manualLayout>
                  </c15:layout>
                  <c15:dlblFieldTable/>
                  <c15:showDataLabelsRange val="0"/>
                </c:ext>
                <c:ext xmlns:c16="http://schemas.microsoft.com/office/drawing/2014/chart" uri="{C3380CC4-5D6E-409C-BE32-E72D297353CC}">
                  <c16:uniqueId val="{00000007-BE83-4A6F-9D1D-FF7FC48A8E21}"/>
                </c:ext>
              </c:extLst>
            </c:dLbl>
            <c:dLbl>
              <c:idx val="4"/>
              <c:layout>
                <c:manualLayout>
                  <c:x val="-3.1769386490922209E-2"/>
                  <c:y val="-9.4988290361614131E-2"/>
                </c:manualLayout>
              </c:layout>
              <c:tx>
                <c:rich>
                  <a:bodyPr/>
                  <a:lstStyle/>
                  <a:p>
                    <a:fld id="{5EC688A7-83F1-43CA-B294-D2A29A749D4F}" type="VALUE">
                      <a:rPr lang="en-US" b="1">
                        <a:solidFill>
                          <a:schemeClr val="accent2"/>
                        </a:solidFill>
                        <a:latin typeface="Arial" panose="020B0604020202020204" pitchFamily="34" charset="0"/>
                        <a:cs typeface="Arial" panose="020B0604020202020204" pitchFamily="34" charset="0"/>
                      </a:rPr>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E83-4A6F-9D1D-FF7FC48A8E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 (2)'!$K$3:$K$7</c:f>
              <c:strCache>
                <c:ptCount val="5"/>
                <c:pt idx="0">
                  <c:v>APROPIACIÓN VIGENTE</c:v>
                </c:pt>
                <c:pt idx="1">
                  <c:v>COMPROMISO</c:v>
                </c:pt>
                <c:pt idx="2">
                  <c:v>% META COMPROMISOS</c:v>
                </c:pt>
                <c:pt idx="3">
                  <c:v>OBLIGACIÓN</c:v>
                </c:pt>
                <c:pt idx="4">
                  <c:v>  %  META OBLIGACIONES</c:v>
                </c:pt>
              </c:strCache>
            </c:strRef>
          </c:cat>
          <c:val>
            <c:numRef>
              <c:f>'Hoja1 (2)'!$M$3:$M$7</c:f>
              <c:numCache>
                <c:formatCode>General</c:formatCode>
                <c:ptCount val="5"/>
                <c:pt idx="2" formatCode="0%">
                  <c:v>0.52</c:v>
                </c:pt>
                <c:pt idx="4" formatCode="0%">
                  <c:v>0.1</c:v>
                </c:pt>
              </c:numCache>
            </c:numRef>
          </c:val>
          <c:smooth val="0"/>
          <c:extLst>
            <c:ext xmlns:c16="http://schemas.microsoft.com/office/drawing/2014/chart" uri="{C3380CC4-5D6E-409C-BE32-E72D297353CC}">
              <c16:uniqueId val="{00000009-BE83-4A6F-9D1D-FF7FC48A8E21}"/>
            </c:ext>
          </c:extLst>
        </c:ser>
        <c:dLbls>
          <c:showLegendKey val="0"/>
          <c:showVal val="0"/>
          <c:showCatName val="0"/>
          <c:showSerName val="0"/>
          <c:showPercent val="0"/>
          <c:showBubbleSize val="0"/>
        </c:dLbls>
        <c:marker val="1"/>
        <c:smooth val="0"/>
        <c:axId val="863353056"/>
        <c:axId val="346645904"/>
      </c:lineChart>
      <c:catAx>
        <c:axId val="8633530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346645904"/>
        <c:crosses val="autoZero"/>
        <c:auto val="1"/>
        <c:lblAlgn val="ctr"/>
        <c:lblOffset val="100"/>
        <c:noMultiLvlLbl val="0"/>
      </c:catAx>
      <c:valAx>
        <c:axId val="346645904"/>
        <c:scaling>
          <c:orientation val="minMax"/>
        </c:scaling>
        <c:delete val="0"/>
        <c:axPos val="l"/>
        <c:majorGridlines>
          <c:spPr>
            <a:ln>
              <a:solidFill>
                <a:schemeClr val="tx1">
                  <a:lumMod val="15000"/>
                  <a:lumOff val="85000"/>
                </a:schemeClr>
              </a:solidFill>
            </a:ln>
            <a:effectLst/>
          </c:spPr>
        </c:majorGridlines>
        <c:numFmt formatCode="&quot;$&quot;\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63353056"/>
        <c:crosses val="autoZero"/>
        <c:crossBetween val="between"/>
      </c:valAx>
      <c:spPr>
        <a:noFill/>
        <a:ln>
          <a:noFill/>
        </a:ln>
        <a:effectLst/>
      </c:spPr>
    </c:plotArea>
    <c:legend>
      <c:legendPos val="b"/>
      <c:layout>
        <c:manualLayout>
          <c:xMode val="edge"/>
          <c:yMode val="edge"/>
          <c:x val="0.1227096298497279"/>
          <c:y val="0.95269394890889647"/>
          <c:w val="0.69975932253751305"/>
          <c:h val="4.229352075197428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5/06/2024</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EB21C-21BD-469E-8069-0EA6364AC231}" type="datetimeFigureOut">
              <a:rPr lang="es-CO" smtClean="0"/>
              <a:t>5/06/2024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C3FD4-F6D3-4095-AA11-A944C48CC1BB}" type="slidenum">
              <a:rPr lang="es-CO" smtClean="0"/>
              <a:t>‹Nº›</a:t>
            </a:fld>
            <a:endParaRPr lang="es-CO"/>
          </a:p>
        </p:txBody>
      </p:sp>
    </p:spTree>
    <p:extLst>
      <p:ext uri="{BB962C8B-B14F-4D97-AF65-F5344CB8AC3E}">
        <p14:creationId xmlns:p14="http://schemas.microsoft.com/office/powerpoint/2010/main" val="169616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46C3FD4-F6D3-4095-AA11-A944C48CC1BB}" type="slidenum">
              <a:rPr lang="es-CO" smtClean="0"/>
              <a:t>9</a:t>
            </a:fld>
            <a:endParaRPr lang="es-CO"/>
          </a:p>
        </p:txBody>
      </p:sp>
    </p:spTree>
    <p:extLst>
      <p:ext uri="{BB962C8B-B14F-4D97-AF65-F5344CB8AC3E}">
        <p14:creationId xmlns:p14="http://schemas.microsoft.com/office/powerpoint/2010/main" val="23125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46C3FD4-F6D3-4095-AA11-A944C48CC1BB}" type="slidenum">
              <a:rPr lang="es-CO" smtClean="0"/>
              <a:t>21</a:t>
            </a:fld>
            <a:endParaRPr lang="es-CO"/>
          </a:p>
        </p:txBody>
      </p:sp>
    </p:spTree>
    <p:extLst>
      <p:ext uri="{BB962C8B-B14F-4D97-AF65-F5344CB8AC3E}">
        <p14:creationId xmlns:p14="http://schemas.microsoft.com/office/powerpoint/2010/main" val="915854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78376"/>
            <a:ext cx="12412458" cy="6982312"/>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670" y="-43298"/>
            <a:ext cx="12369069" cy="6957903"/>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9" name="Imagen 18">
            <a:extLst>
              <a:ext uri="{FF2B5EF4-FFF2-40B4-BE49-F238E27FC236}">
                <a16:creationId xmlns:a16="http://schemas.microsoft.com/office/drawing/2014/main" id="{2AC55600-AB75-8578-D0BD-9944765F74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 t="14137" r="-72"/>
          <a:stretch/>
        </p:blipFill>
        <p:spPr>
          <a:xfrm>
            <a:off x="-60960" y="-149"/>
            <a:ext cx="12313919" cy="6875568"/>
          </a:xfrm>
          <a:prstGeom prst="rect">
            <a:avLst/>
          </a:prstGeom>
        </p:spPr>
      </p:pic>
      <p:sp>
        <p:nvSpPr>
          <p:cNvPr id="8" name="CuadroTexto 7">
            <a:extLst>
              <a:ext uri="{FF2B5EF4-FFF2-40B4-BE49-F238E27FC236}">
                <a16:creationId xmlns:a16="http://schemas.microsoft.com/office/drawing/2014/main" id="{927D6E0F-2801-DA0D-33F1-9EFC2F06C5C0}"/>
              </a:ext>
            </a:extLst>
          </p:cNvPr>
          <p:cNvSpPr txBox="1"/>
          <p:nvPr userDrawn="1"/>
        </p:nvSpPr>
        <p:spPr>
          <a:xfrm>
            <a:off x="5206975" y="6630737"/>
            <a:ext cx="1778051" cy="261610"/>
          </a:xfrm>
          <a:prstGeom prst="rect">
            <a:avLst/>
          </a:prstGeom>
          <a:noFill/>
        </p:spPr>
        <p:txBody>
          <a:bodyPr wrap="none" rtlCol="0">
            <a:spAutoFit/>
          </a:bodyPr>
          <a:lstStyle/>
          <a:p>
            <a:pPr algn="ctr"/>
            <a:r>
              <a:rPr lang="es-CO" sz="1100" b="1">
                <a:solidFill>
                  <a:schemeClr val="bg1"/>
                </a:solidFill>
                <a:latin typeface="Helvetica" pitchFamily="2" charset="0"/>
              </a:rPr>
              <a:t>www.mininterior.gov.co</a:t>
            </a:r>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F7DBF9E-45EA-C8DB-8979-9C9D1D86B6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 t="14137" r="-72"/>
          <a:stretch/>
        </p:blipFill>
        <p:spPr>
          <a:xfrm>
            <a:off x="-60960" y="-149"/>
            <a:ext cx="12313919" cy="6875568"/>
          </a:xfrm>
          <a:prstGeom prst="rect">
            <a:avLst/>
          </a:prstGeom>
        </p:spPr>
      </p:pic>
      <p:sp>
        <p:nvSpPr>
          <p:cNvPr id="8" name="CuadroTexto 7">
            <a:extLst>
              <a:ext uri="{FF2B5EF4-FFF2-40B4-BE49-F238E27FC236}">
                <a16:creationId xmlns:a16="http://schemas.microsoft.com/office/drawing/2014/main" id="{A819A873-D9FB-A785-2E87-9A504F722A1D}"/>
              </a:ext>
            </a:extLst>
          </p:cNvPr>
          <p:cNvSpPr txBox="1"/>
          <p:nvPr userDrawn="1"/>
        </p:nvSpPr>
        <p:spPr>
          <a:xfrm>
            <a:off x="5206975" y="6630737"/>
            <a:ext cx="1778051" cy="261610"/>
          </a:xfrm>
          <a:prstGeom prst="rect">
            <a:avLst/>
          </a:prstGeom>
          <a:noFill/>
        </p:spPr>
        <p:txBody>
          <a:bodyPr wrap="none" rtlCol="0">
            <a:spAutoFit/>
          </a:bodyPr>
          <a:lstStyle/>
          <a:p>
            <a:pPr algn="ctr"/>
            <a:r>
              <a:rPr lang="es-CO" sz="1100" b="1">
                <a:solidFill>
                  <a:schemeClr val="bg1"/>
                </a:solidFill>
                <a:latin typeface="Helvetica" pitchFamily="2" charset="0"/>
              </a:rPr>
              <a:t>www.mininterior.gov.co</a:t>
            </a:r>
          </a:p>
        </p:txBody>
      </p:sp>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3" name="Imagen 22">
            <a:extLst>
              <a:ext uri="{FF2B5EF4-FFF2-40B4-BE49-F238E27FC236}">
                <a16:creationId xmlns:a16="http://schemas.microsoft.com/office/drawing/2014/main" id="{5E395E75-E0D6-55B3-7548-8B586457E8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
        <p:nvSpPr>
          <p:cNvPr id="7" name="CuadroTexto 6">
            <a:extLst>
              <a:ext uri="{FF2B5EF4-FFF2-40B4-BE49-F238E27FC236}">
                <a16:creationId xmlns:a16="http://schemas.microsoft.com/office/drawing/2014/main" id="{4F1C3F2A-0779-A79D-802E-840817D57418}"/>
              </a:ext>
            </a:extLst>
          </p:cNvPr>
          <p:cNvSpPr txBox="1"/>
          <p:nvPr userDrawn="1"/>
        </p:nvSpPr>
        <p:spPr>
          <a:xfrm>
            <a:off x="5206975" y="6639446"/>
            <a:ext cx="1778051" cy="261610"/>
          </a:xfrm>
          <a:prstGeom prst="rect">
            <a:avLst/>
          </a:prstGeom>
          <a:noFill/>
        </p:spPr>
        <p:txBody>
          <a:bodyPr wrap="none" rtlCol="0">
            <a:spAutoFit/>
          </a:bodyPr>
          <a:lstStyle/>
          <a:p>
            <a:pPr algn="ctr"/>
            <a:r>
              <a:rPr lang="es-CO" sz="1100" b="1">
                <a:solidFill>
                  <a:schemeClr val="bg1"/>
                </a:solidFill>
                <a:latin typeface="Helvetica" pitchFamily="2" charset="0"/>
              </a:rPr>
              <a:t>www.mininterior.gov.co</a:t>
            </a:r>
          </a:p>
        </p:txBody>
      </p:sp>
      <p:pic>
        <p:nvPicPr>
          <p:cNvPr id="8" name="Imagen 7">
            <a:extLst>
              <a:ext uri="{FF2B5EF4-FFF2-40B4-BE49-F238E27FC236}">
                <a16:creationId xmlns:a16="http://schemas.microsoft.com/office/drawing/2014/main" id="{D55E4AEB-2F08-9FDB-5A92-38762BA797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5/06/2024</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55E137A-797C-7032-6FFA-BCD1FF744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1780" y="2824247"/>
            <a:ext cx="3175268" cy="1162774"/>
          </a:xfrm>
          <a:prstGeom prst="rect">
            <a:avLst/>
          </a:prstGeom>
        </p:spPr>
      </p:pic>
      <p:pic>
        <p:nvPicPr>
          <p:cNvPr id="6" name="Imagen 5">
            <a:extLst>
              <a:ext uri="{FF2B5EF4-FFF2-40B4-BE49-F238E27FC236}">
                <a16:creationId xmlns:a16="http://schemas.microsoft.com/office/drawing/2014/main" id="{5459041F-4F0D-0FF8-5E62-E705912BF5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7868" y="2915819"/>
            <a:ext cx="2802834" cy="979631"/>
          </a:xfrm>
          <a:prstGeom prst="rect">
            <a:avLst/>
          </a:prstGeom>
        </p:spPr>
      </p:pic>
      <p:pic>
        <p:nvPicPr>
          <p:cNvPr id="7" name="Imagen 6">
            <a:extLst>
              <a:ext uri="{FF2B5EF4-FFF2-40B4-BE49-F238E27FC236}">
                <a16:creationId xmlns:a16="http://schemas.microsoft.com/office/drawing/2014/main" id="{8E2AA63C-05F8-D229-F342-85FE3FB113B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2" t="14137" r="-72"/>
          <a:stretch/>
        </p:blipFill>
        <p:spPr>
          <a:xfrm>
            <a:off x="-60960" y="-149"/>
            <a:ext cx="12313919" cy="6875568"/>
          </a:xfrm>
          <a:prstGeom prst="rect">
            <a:avLst/>
          </a:prstGeom>
        </p:spPr>
      </p:pic>
      <p:sp>
        <p:nvSpPr>
          <p:cNvPr id="8" name="CuadroTexto 7">
            <a:extLst>
              <a:ext uri="{FF2B5EF4-FFF2-40B4-BE49-F238E27FC236}">
                <a16:creationId xmlns:a16="http://schemas.microsoft.com/office/drawing/2014/main" id="{4CFD9B6C-0E82-17C9-E5F3-210BDC4FA4DE}"/>
              </a:ext>
            </a:extLst>
          </p:cNvPr>
          <p:cNvSpPr txBox="1"/>
          <p:nvPr userDrawn="1"/>
        </p:nvSpPr>
        <p:spPr>
          <a:xfrm>
            <a:off x="5206975" y="6630737"/>
            <a:ext cx="1778051" cy="261610"/>
          </a:xfrm>
          <a:prstGeom prst="rect">
            <a:avLst/>
          </a:prstGeom>
          <a:noFill/>
        </p:spPr>
        <p:txBody>
          <a:bodyPr wrap="none" rtlCol="0">
            <a:spAutoFit/>
          </a:bodyPr>
          <a:lstStyle/>
          <a:p>
            <a:pPr algn="ctr"/>
            <a:r>
              <a:rPr lang="es-CO" sz="1100" b="1">
                <a:solidFill>
                  <a:schemeClr val="bg1"/>
                </a:solidFill>
                <a:latin typeface="Helvetica" pitchFamily="2" charset="0"/>
              </a:rPr>
              <a:t>www.mininterior.gov.co</a:t>
            </a:r>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5/06/2024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funcionpublica.gov.co/eva/gestornormativo/norma.php?i=80915#14"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9E3C21-AA71-3FB3-B1E7-8C088638DCE6}"/>
              </a:ext>
            </a:extLst>
          </p:cNvPr>
          <p:cNvSpPr txBox="1"/>
          <p:nvPr/>
        </p:nvSpPr>
        <p:spPr>
          <a:xfrm>
            <a:off x="4872594" y="3185927"/>
            <a:ext cx="112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cs typeface="Helvetica"/>
            </a:endParaRPr>
          </a:p>
        </p:txBody>
      </p:sp>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AE08843-773B-D825-BAD1-F65879B1EBC6}"/>
              </a:ext>
            </a:extLst>
          </p:cNvPr>
          <p:cNvSpPr>
            <a:spLocks noGrp="1"/>
          </p:cNvSpPr>
          <p:nvPr>
            <p:ph type="ctrTitle"/>
          </p:nvPr>
        </p:nvSpPr>
        <p:spPr>
          <a:xfrm>
            <a:off x="2162904" y="296691"/>
            <a:ext cx="7269018" cy="570117"/>
          </a:xfrm>
        </p:spPr>
        <p:txBody>
          <a:bodyPr>
            <a:normAutofit fontScale="90000"/>
          </a:bodyPr>
          <a:lstStyle/>
          <a:p>
            <a:r>
              <a:rPr lang="es-ES" sz="4400" dirty="0">
                <a:solidFill>
                  <a:srgbClr val="D13C47"/>
                </a:solidFill>
                <a:latin typeface="Helvetica" pitchFamily="2" charset="0"/>
              </a:rPr>
              <a:t>Tipos de resultados</a:t>
            </a:r>
            <a:endParaRPr lang="es-CO" sz="4400" dirty="0">
              <a:solidFill>
                <a:srgbClr val="D13C47"/>
              </a:solidFill>
              <a:latin typeface="Helvetica" pitchFamily="2" charset="0"/>
            </a:endParaRPr>
          </a:p>
        </p:txBody>
      </p:sp>
      <p:sp>
        <p:nvSpPr>
          <p:cNvPr id="5" name="Subtítulo 2">
            <a:extLst>
              <a:ext uri="{FF2B5EF4-FFF2-40B4-BE49-F238E27FC236}">
                <a16:creationId xmlns:a16="http://schemas.microsoft.com/office/drawing/2014/main" id="{4C15DBF5-275B-626E-770E-C9D9102A6A34}"/>
              </a:ext>
            </a:extLst>
          </p:cNvPr>
          <p:cNvSpPr>
            <a:spLocks noGrp="1"/>
          </p:cNvSpPr>
          <p:nvPr>
            <p:ph type="subTitle" idx="1"/>
          </p:nvPr>
        </p:nvSpPr>
        <p:spPr>
          <a:xfrm>
            <a:off x="418454" y="866808"/>
            <a:ext cx="11391254" cy="5101372"/>
          </a:xfrm>
        </p:spPr>
        <p:txBody>
          <a:bodyPr>
            <a:noAutofit/>
          </a:bodyPr>
          <a:lstStyle/>
          <a:p>
            <a:pPr algn="just"/>
            <a:endParaRPr lang="es-ES" sz="1700" dirty="0">
              <a:latin typeface="+mj-lt"/>
            </a:endParaRPr>
          </a:p>
          <a:p>
            <a:pPr algn="just"/>
            <a:r>
              <a:rPr lang="es-ES" sz="2000" dirty="0">
                <a:solidFill>
                  <a:srgbClr val="D13C47"/>
                </a:solidFill>
                <a:latin typeface="Helvetica" pitchFamily="2" charset="0"/>
                <a:ea typeface="+mj-ea"/>
                <a:cs typeface="+mj-cs"/>
              </a:rPr>
              <a:t>Fortalezas: </a:t>
            </a:r>
            <a:r>
              <a:rPr lang="es-ES" sz="1700" dirty="0">
                <a:latin typeface="+mj-lt"/>
              </a:rPr>
              <a:t>Aspectos en materia de la gestión que se resaltan por su capacidad de generar valor y/o incrementar las capacidades Institucionales (uso de tecnologías, métodos de trabajo, controles, entre otras).</a:t>
            </a:r>
          </a:p>
          <a:p>
            <a:pPr algn="just"/>
            <a:r>
              <a:rPr lang="es-ES" sz="2000" dirty="0">
                <a:solidFill>
                  <a:srgbClr val="D13C47"/>
                </a:solidFill>
                <a:latin typeface="Helvetica" pitchFamily="2" charset="0"/>
                <a:ea typeface="+mj-ea"/>
                <a:cs typeface="+mj-cs"/>
              </a:rPr>
              <a:t>Observaciones: </a:t>
            </a:r>
            <a:r>
              <a:rPr lang="es-ES" sz="1700" dirty="0">
                <a:latin typeface="+mj-lt"/>
              </a:rPr>
              <a:t>Aspectos en materia de la gestión donde se evidencia el incumplimiento total y/o parcial a cualquiera de los siguientes tipos de lineamientos: </a:t>
            </a:r>
          </a:p>
          <a:p>
            <a:pPr marL="285750" indent="-285750" algn="just">
              <a:buFont typeface="Arial" panose="020B0604020202020204" pitchFamily="34" charset="0"/>
              <a:buChar char="•"/>
            </a:pPr>
            <a:r>
              <a:rPr lang="es-ES" sz="1700" dirty="0">
                <a:latin typeface="+mj-lt"/>
              </a:rPr>
              <a:t>Legal</a:t>
            </a:r>
          </a:p>
          <a:p>
            <a:pPr marL="285750" indent="-285750" algn="just">
              <a:buFont typeface="Arial" panose="020B0604020202020204" pitchFamily="34" charset="0"/>
              <a:buChar char="•"/>
            </a:pPr>
            <a:r>
              <a:rPr lang="es-ES" sz="1700" dirty="0">
                <a:latin typeface="+mj-lt"/>
              </a:rPr>
              <a:t>Institucional</a:t>
            </a:r>
          </a:p>
          <a:p>
            <a:pPr marL="285750" indent="-285750" algn="just">
              <a:buFont typeface="Arial" panose="020B0604020202020204" pitchFamily="34" charset="0"/>
              <a:buChar char="•"/>
            </a:pPr>
            <a:r>
              <a:rPr lang="es-ES" sz="1700" dirty="0">
                <a:latin typeface="+mj-lt"/>
              </a:rPr>
              <a:t>Otros: Aquellos de otra índole (aplicables y/</a:t>
            </a:r>
            <a:r>
              <a:rPr lang="es-ES" sz="1700" dirty="0" err="1">
                <a:latin typeface="+mj-lt"/>
              </a:rPr>
              <a:t>ó</a:t>
            </a:r>
            <a:r>
              <a:rPr lang="es-ES" sz="1700" dirty="0">
                <a:latin typeface="+mj-lt"/>
              </a:rPr>
              <a:t> mandatorios).</a:t>
            </a:r>
          </a:p>
          <a:p>
            <a:pPr algn="just"/>
            <a:r>
              <a:rPr lang="es-ES" sz="1700" dirty="0">
                <a:latin typeface="+mj-lt"/>
              </a:rPr>
              <a:t>Ante la presencia de </a:t>
            </a:r>
            <a:r>
              <a:rPr lang="es-ES" sz="1700" i="1" u="sng" dirty="0">
                <a:latin typeface="+mj-lt"/>
              </a:rPr>
              <a:t>“</a:t>
            </a:r>
            <a:r>
              <a:rPr lang="es-ES" sz="1700" i="1" u="sng" dirty="0">
                <a:latin typeface="+mj-lt"/>
                <a:cs typeface="Helvetica" panose="020B0604020202020204" pitchFamily="34" charset="0"/>
              </a:rPr>
              <a:t>Observaciones</a:t>
            </a:r>
            <a:r>
              <a:rPr lang="es-ES" sz="1700" i="1" u="sng" dirty="0">
                <a:latin typeface="+mj-lt"/>
              </a:rPr>
              <a:t>”</a:t>
            </a:r>
            <a:r>
              <a:rPr lang="es-ES" sz="1700" dirty="0">
                <a:latin typeface="+mj-lt"/>
              </a:rPr>
              <a:t>, se deben formular Planes de Mejoramiento.</a:t>
            </a:r>
          </a:p>
          <a:p>
            <a:pPr algn="just"/>
            <a:endParaRPr lang="es-ES" sz="1700" dirty="0">
              <a:latin typeface="+mj-lt"/>
            </a:endParaRPr>
          </a:p>
          <a:p>
            <a:pPr algn="just">
              <a:spcBef>
                <a:spcPts val="0"/>
              </a:spcBef>
            </a:pPr>
            <a:r>
              <a:rPr lang="es-ES" sz="2000" dirty="0">
                <a:solidFill>
                  <a:srgbClr val="D13C47"/>
                </a:solidFill>
                <a:latin typeface="Helvetica" pitchFamily="2" charset="0"/>
                <a:ea typeface="+mj-ea"/>
                <a:cs typeface="+mj-cs"/>
              </a:rPr>
              <a:t>Recomendaciones y/o Tips de Control: </a:t>
            </a:r>
            <a:r>
              <a:rPr lang="es-ES" sz="1700" dirty="0">
                <a:latin typeface="+mj-lt"/>
              </a:rPr>
              <a:t>Aspectos en materia de la gestión donde se evidencia oportunidades de mejora y/o riesgos de incumplimiento total y/o parcial a cualquiera de los siguientes tipos de lineamientos: </a:t>
            </a:r>
          </a:p>
          <a:p>
            <a:pPr marL="285750" indent="-285750" algn="just">
              <a:buFont typeface="Arial" panose="020B0604020202020204" pitchFamily="34" charset="0"/>
              <a:buChar char="•"/>
            </a:pPr>
            <a:r>
              <a:rPr lang="es-ES" sz="1700" dirty="0">
                <a:latin typeface="+mj-lt"/>
              </a:rPr>
              <a:t>Legal</a:t>
            </a:r>
          </a:p>
          <a:p>
            <a:pPr marL="285750" indent="-285750" algn="just">
              <a:buFont typeface="Arial" panose="020B0604020202020204" pitchFamily="34" charset="0"/>
              <a:buChar char="•"/>
            </a:pPr>
            <a:r>
              <a:rPr lang="es-ES" sz="1700" dirty="0">
                <a:latin typeface="+mj-lt"/>
              </a:rPr>
              <a:t>Institucional</a:t>
            </a:r>
          </a:p>
          <a:p>
            <a:pPr marL="285750" indent="-285750" algn="just">
              <a:buFont typeface="Arial" panose="020B0604020202020204" pitchFamily="34" charset="0"/>
              <a:buChar char="•"/>
            </a:pPr>
            <a:r>
              <a:rPr lang="es-ES" sz="1700" dirty="0">
                <a:latin typeface="+mj-lt"/>
              </a:rPr>
              <a:t>Otros: Aquellos de otra índole (aplicables y/o mandatorios).</a:t>
            </a:r>
          </a:p>
          <a:p>
            <a:pPr algn="just"/>
            <a:r>
              <a:rPr lang="es-ES" sz="1700" dirty="0">
                <a:latin typeface="+mj-lt"/>
              </a:rPr>
              <a:t>Ante la presencia de </a:t>
            </a:r>
            <a:r>
              <a:rPr lang="es-ES" sz="1700" i="1" u="sng" dirty="0">
                <a:latin typeface="+mj-lt"/>
              </a:rPr>
              <a:t>“Recomendaciones y/o Tips de Control”</a:t>
            </a:r>
            <a:r>
              <a:rPr lang="es-ES" sz="1700" u="sng" dirty="0">
                <a:latin typeface="+mj-lt"/>
              </a:rPr>
              <a:t>,</a:t>
            </a:r>
            <a:r>
              <a:rPr lang="es-ES" sz="1700" dirty="0">
                <a:latin typeface="+mj-lt"/>
              </a:rPr>
              <a:t> se sugiere la formulación de Planes de Mejoramiento por parte de la dependencia visitada.</a:t>
            </a:r>
          </a:p>
          <a:p>
            <a:pPr algn="just">
              <a:lnSpc>
                <a:spcPct val="120000"/>
              </a:lnSpc>
            </a:pPr>
            <a:endParaRPr lang="es-CO" sz="1400" dirty="0"/>
          </a:p>
        </p:txBody>
      </p:sp>
    </p:spTree>
    <p:extLst>
      <p:ext uri="{BB962C8B-B14F-4D97-AF65-F5344CB8AC3E}">
        <p14:creationId xmlns:p14="http://schemas.microsoft.com/office/powerpoint/2010/main" val="71566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54C34A9-2DE3-4A1A-9B06-A49356DED3C8}"/>
              </a:ext>
            </a:extLst>
          </p:cNvPr>
          <p:cNvSpPr txBox="1"/>
          <p:nvPr/>
        </p:nvSpPr>
        <p:spPr>
          <a:xfrm>
            <a:off x="193964" y="899630"/>
            <a:ext cx="8124126" cy="430887"/>
          </a:xfrm>
          <a:prstGeom prst="rect">
            <a:avLst/>
          </a:prstGeom>
          <a:noFill/>
        </p:spPr>
        <p:txBody>
          <a:bodyPr wrap="square" rtlCol="0">
            <a:spAutoFit/>
          </a:bodyPr>
          <a:lstStyle/>
          <a:p>
            <a:r>
              <a:rPr lang="es-CO" sz="2200" dirty="0">
                <a:solidFill>
                  <a:srgbClr val="D13C47"/>
                </a:solidFill>
                <a:sym typeface="Work Sans Light"/>
              </a:rPr>
              <a:t>1.3  Resultados Visitas PAAI 2024</a:t>
            </a:r>
            <a:endParaRPr lang="es-CO" sz="2200" dirty="0">
              <a:solidFill>
                <a:srgbClr val="D13C47"/>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123552889"/>
              </p:ext>
            </p:extLst>
          </p:nvPr>
        </p:nvGraphicFramePr>
        <p:xfrm>
          <a:off x="351182" y="1507998"/>
          <a:ext cx="11489635" cy="4450372"/>
        </p:xfrm>
        <a:graphic>
          <a:graphicData uri="http://schemas.openxmlformats.org/drawingml/2006/table">
            <a:tbl>
              <a:tblPr firstRow="1" bandRow="1">
                <a:tableStyleId>{073A0DAA-6AF3-43AB-8588-CEC1D06C72B9}</a:tableStyleId>
              </a:tblPr>
              <a:tblGrid>
                <a:gridCol w="3423452">
                  <a:extLst>
                    <a:ext uri="{9D8B030D-6E8A-4147-A177-3AD203B41FA5}">
                      <a16:colId xmlns:a16="http://schemas.microsoft.com/office/drawing/2014/main" val="693172926"/>
                    </a:ext>
                  </a:extLst>
                </a:gridCol>
                <a:gridCol w="2468072">
                  <a:extLst>
                    <a:ext uri="{9D8B030D-6E8A-4147-A177-3AD203B41FA5}">
                      <a16:colId xmlns:a16="http://schemas.microsoft.com/office/drawing/2014/main" val="1638003204"/>
                    </a:ext>
                  </a:extLst>
                </a:gridCol>
                <a:gridCol w="2675445">
                  <a:extLst>
                    <a:ext uri="{9D8B030D-6E8A-4147-A177-3AD203B41FA5}">
                      <a16:colId xmlns:a16="http://schemas.microsoft.com/office/drawing/2014/main" val="3725679520"/>
                    </a:ext>
                  </a:extLst>
                </a:gridCol>
                <a:gridCol w="2922666">
                  <a:extLst>
                    <a:ext uri="{9D8B030D-6E8A-4147-A177-3AD203B41FA5}">
                      <a16:colId xmlns:a16="http://schemas.microsoft.com/office/drawing/2014/main" val="1095573523"/>
                    </a:ext>
                  </a:extLst>
                </a:gridCol>
              </a:tblGrid>
              <a:tr h="604264">
                <a:tc>
                  <a:txBody>
                    <a:bodyPr/>
                    <a:lstStyle/>
                    <a:p>
                      <a:pPr algn="ctr" rtl="0" fontAlgn="b"/>
                      <a:r>
                        <a:rPr lang="es-CO" sz="2200" u="none" strike="noStrike" dirty="0">
                          <a:effectLst/>
                        </a:rPr>
                        <a:t>TEMA</a:t>
                      </a:r>
                      <a:endParaRPr lang="es-CO" sz="2200" b="1" i="0" u="none" strike="noStrike" dirty="0">
                        <a:solidFill>
                          <a:srgbClr val="FFC000"/>
                        </a:solidFill>
                        <a:effectLst/>
                        <a:latin typeface="+mj-lt"/>
                      </a:endParaRPr>
                    </a:p>
                  </a:txBody>
                  <a:tcPr marL="9525" marR="9525" marT="9525" marB="0" anchor="ctr">
                    <a:solidFill>
                      <a:srgbClr val="D13C47"/>
                    </a:solidFill>
                  </a:tcPr>
                </a:tc>
                <a:tc>
                  <a:txBody>
                    <a:bodyPr/>
                    <a:lstStyle/>
                    <a:p>
                      <a:pPr algn="ctr" rtl="0" fontAlgn="b"/>
                      <a:r>
                        <a:rPr lang="es-CO" sz="2200" u="none" strike="noStrike" dirty="0">
                          <a:effectLst/>
                        </a:rPr>
                        <a:t>FORTALEZAS</a:t>
                      </a:r>
                      <a:endParaRPr lang="es-CO" sz="2200" b="1" i="0" u="none" strike="noStrike" dirty="0">
                        <a:solidFill>
                          <a:srgbClr val="FFC000"/>
                        </a:solidFill>
                        <a:effectLst/>
                        <a:latin typeface="+mj-lt"/>
                      </a:endParaRPr>
                    </a:p>
                  </a:txBody>
                  <a:tcPr marL="9525" marR="9525" marT="9525" marB="0" anchor="ctr">
                    <a:solidFill>
                      <a:srgbClr val="D13C47"/>
                    </a:solidFill>
                  </a:tcPr>
                </a:tc>
                <a:tc>
                  <a:txBody>
                    <a:bodyPr/>
                    <a:lstStyle/>
                    <a:p>
                      <a:pPr algn="ctr" rtl="0" fontAlgn="b"/>
                      <a:r>
                        <a:rPr lang="es-CO" sz="2200" u="none" strike="noStrike" dirty="0">
                          <a:effectLst/>
                        </a:rPr>
                        <a:t>OBSERVACIONES</a:t>
                      </a:r>
                      <a:endParaRPr lang="es-CO" sz="2200" b="1" i="0" u="none" strike="noStrike" dirty="0">
                        <a:solidFill>
                          <a:srgbClr val="FFC000"/>
                        </a:solidFill>
                        <a:effectLst/>
                        <a:latin typeface="+mj-lt"/>
                      </a:endParaRPr>
                    </a:p>
                  </a:txBody>
                  <a:tcPr marL="9525" marR="9525" marT="9525" marB="0" anchor="ctr">
                    <a:solidFill>
                      <a:srgbClr val="D13C47"/>
                    </a:solidFill>
                  </a:tcPr>
                </a:tc>
                <a:tc>
                  <a:txBody>
                    <a:bodyPr/>
                    <a:lstStyle/>
                    <a:p>
                      <a:pPr algn="ctr" rtl="0" fontAlgn="b"/>
                      <a:r>
                        <a:rPr lang="es-CO" sz="2200" u="none" strike="noStrike" dirty="0">
                          <a:effectLst/>
                        </a:rPr>
                        <a:t>RECOMENDACIONES</a:t>
                      </a:r>
                      <a:endParaRPr lang="es-CO" sz="2200" b="1" i="0" u="none" strike="noStrike" dirty="0">
                        <a:solidFill>
                          <a:srgbClr val="FFC000"/>
                        </a:solidFill>
                        <a:effectLst/>
                        <a:latin typeface="+mj-lt"/>
                      </a:endParaRPr>
                    </a:p>
                  </a:txBody>
                  <a:tcPr marL="9525" marR="9525" marT="9525" marB="0" anchor="ctr">
                    <a:solidFill>
                      <a:srgbClr val="D13C47"/>
                    </a:solidFill>
                  </a:tcPr>
                </a:tc>
                <a:extLst>
                  <a:ext uri="{0D108BD9-81ED-4DB2-BD59-A6C34878D82A}">
                    <a16:rowId xmlns:a16="http://schemas.microsoft.com/office/drawing/2014/main" val="2302050758"/>
                  </a:ext>
                </a:extLst>
              </a:tr>
              <a:tr h="646730">
                <a:tc>
                  <a:txBody>
                    <a:bodyPr/>
                    <a:lstStyle/>
                    <a:p>
                      <a:pPr algn="l" rtl="0" fontAlgn="b"/>
                      <a:r>
                        <a:rPr lang="es-CO" sz="2200" u="none" strike="noStrike" dirty="0">
                          <a:effectLst/>
                        </a:rPr>
                        <a:t>Plan de Acción y Ejecución Presupuestal</a:t>
                      </a:r>
                      <a:endParaRPr lang="es-CO" sz="2200" b="0" i="0" u="none" strike="noStrike" dirty="0">
                        <a:solidFill>
                          <a:srgbClr val="FFFFFF"/>
                        </a:solidFill>
                        <a:effectLst/>
                        <a:latin typeface="+mj-lt"/>
                      </a:endParaRPr>
                    </a:p>
                  </a:txBody>
                  <a:tcPr marL="9525" marR="9525" marT="9525" marB="0" anchor="ctr"/>
                </a:tc>
                <a:tc>
                  <a:txBody>
                    <a:bodyPr/>
                    <a:lstStyle/>
                    <a:p>
                      <a:pPr algn="ctr" fontAlgn="b"/>
                      <a:r>
                        <a:rPr lang="es-CO" sz="2200" b="0" i="0" u="none" strike="noStrike" dirty="0">
                          <a:solidFill>
                            <a:srgbClr val="000000"/>
                          </a:solidFill>
                          <a:effectLst/>
                          <a:latin typeface="+mj-lt"/>
                        </a:rPr>
                        <a:t>0</a:t>
                      </a:r>
                    </a:p>
                  </a:txBody>
                  <a:tcPr marL="9525" marR="9525" marT="9525" marB="0" anchor="ctr"/>
                </a:tc>
                <a:tc>
                  <a:txBody>
                    <a:bodyPr/>
                    <a:lstStyle/>
                    <a:p>
                      <a:pPr algn="ctr" fontAlgn="b"/>
                      <a:r>
                        <a:rPr lang="es-CO" sz="2200" b="0" i="0" u="none" strike="noStrike" dirty="0">
                          <a:solidFill>
                            <a:srgbClr val="000000"/>
                          </a:solidFill>
                          <a:effectLst/>
                          <a:latin typeface="+mj-lt"/>
                        </a:rPr>
                        <a:t>4</a:t>
                      </a:r>
                    </a:p>
                  </a:txBody>
                  <a:tcPr marL="9525" marR="9525" marT="9525" marB="0" anchor="ctr"/>
                </a:tc>
                <a:tc>
                  <a:txBody>
                    <a:bodyPr/>
                    <a:lstStyle/>
                    <a:p>
                      <a:pPr algn="ctr" fontAlgn="b"/>
                      <a:r>
                        <a:rPr lang="es-CO" sz="2200" b="0" i="0" u="none" strike="noStrike" dirty="0">
                          <a:solidFill>
                            <a:srgbClr val="000000"/>
                          </a:solidFill>
                          <a:effectLst/>
                          <a:latin typeface="+mj-lt"/>
                        </a:rPr>
                        <a:t>34</a:t>
                      </a:r>
                    </a:p>
                  </a:txBody>
                  <a:tcPr marL="9525" marR="9525" marT="9525" marB="0" anchor="ctr"/>
                </a:tc>
                <a:extLst>
                  <a:ext uri="{0D108BD9-81ED-4DB2-BD59-A6C34878D82A}">
                    <a16:rowId xmlns:a16="http://schemas.microsoft.com/office/drawing/2014/main" val="2563142299"/>
                  </a:ext>
                </a:extLst>
              </a:tr>
              <a:tr h="512016">
                <a:tc>
                  <a:txBody>
                    <a:bodyPr/>
                    <a:lstStyle/>
                    <a:p>
                      <a:pPr algn="l" rtl="0" fontAlgn="b"/>
                      <a:r>
                        <a:rPr lang="es-CO" sz="2200" u="none" strike="noStrike" dirty="0">
                          <a:effectLst/>
                        </a:rPr>
                        <a:t>Contratación</a:t>
                      </a:r>
                      <a:endParaRPr lang="es-CO" sz="2200" b="0" i="0" u="none" strike="noStrike" dirty="0">
                        <a:solidFill>
                          <a:srgbClr val="FFFFFF"/>
                        </a:solidFill>
                        <a:effectLst/>
                        <a:latin typeface="+mj-lt"/>
                      </a:endParaRPr>
                    </a:p>
                  </a:txBody>
                  <a:tcPr marL="9525" marR="9525" marT="9525" marB="0" anchor="ctr"/>
                </a:tc>
                <a:tc>
                  <a:txBody>
                    <a:bodyPr/>
                    <a:lstStyle/>
                    <a:p>
                      <a:pPr algn="ctr" fontAlgn="b"/>
                      <a:r>
                        <a:rPr lang="es-CO" sz="2200" b="0" i="0" u="none" strike="noStrike" dirty="0">
                          <a:solidFill>
                            <a:srgbClr val="000000"/>
                          </a:solidFill>
                          <a:effectLst/>
                          <a:latin typeface="+mj-lt"/>
                        </a:rPr>
                        <a:t>0</a:t>
                      </a:r>
                    </a:p>
                  </a:txBody>
                  <a:tcPr marL="9525" marR="9525" marT="9525" marB="0" anchor="ctr"/>
                </a:tc>
                <a:tc>
                  <a:txBody>
                    <a:bodyPr/>
                    <a:lstStyle/>
                    <a:p>
                      <a:pPr algn="ctr" fontAlgn="b"/>
                      <a:r>
                        <a:rPr lang="es-CO" sz="2200" b="0" i="0" u="none" strike="noStrike" dirty="0">
                          <a:solidFill>
                            <a:srgbClr val="000000"/>
                          </a:solidFill>
                          <a:effectLst/>
                          <a:latin typeface="+mj-lt"/>
                        </a:rPr>
                        <a:t>14</a:t>
                      </a:r>
                    </a:p>
                  </a:txBody>
                  <a:tcPr marL="9525" marR="9525" marT="9525" marB="0" anchor="ctr"/>
                </a:tc>
                <a:tc>
                  <a:txBody>
                    <a:bodyPr/>
                    <a:lstStyle/>
                    <a:p>
                      <a:pPr algn="ctr" fontAlgn="b"/>
                      <a:r>
                        <a:rPr lang="es-CO" sz="2200" b="0" i="0" u="none" strike="noStrike" dirty="0">
                          <a:solidFill>
                            <a:srgbClr val="000000"/>
                          </a:solidFill>
                          <a:effectLst/>
                          <a:latin typeface="+mj-lt"/>
                        </a:rPr>
                        <a:t>18</a:t>
                      </a:r>
                    </a:p>
                  </a:txBody>
                  <a:tcPr marL="9525" marR="9525" marT="9525" marB="0" anchor="ctr"/>
                </a:tc>
                <a:extLst>
                  <a:ext uri="{0D108BD9-81ED-4DB2-BD59-A6C34878D82A}">
                    <a16:rowId xmlns:a16="http://schemas.microsoft.com/office/drawing/2014/main" val="604432196"/>
                  </a:ext>
                </a:extLst>
              </a:tr>
              <a:tr h="534398">
                <a:tc>
                  <a:txBody>
                    <a:bodyPr/>
                    <a:lstStyle/>
                    <a:p>
                      <a:pPr algn="l" rtl="0" fontAlgn="b"/>
                      <a:r>
                        <a:rPr lang="es-CO" sz="2200" u="none" strike="noStrike" dirty="0">
                          <a:effectLst/>
                        </a:rPr>
                        <a:t>PQRSD</a:t>
                      </a:r>
                      <a:endParaRPr lang="es-CO" sz="2200" b="0" i="0" u="none" strike="noStrike" dirty="0">
                        <a:solidFill>
                          <a:srgbClr val="FFFFFF"/>
                        </a:solidFill>
                        <a:effectLst/>
                        <a:latin typeface="+mj-lt"/>
                      </a:endParaRPr>
                    </a:p>
                  </a:txBody>
                  <a:tcPr marL="9525" marR="9525" marT="9525" marB="0" anchor="ctr"/>
                </a:tc>
                <a:tc>
                  <a:txBody>
                    <a:bodyPr/>
                    <a:lstStyle/>
                    <a:p>
                      <a:pPr algn="ctr" fontAlgn="b"/>
                      <a:r>
                        <a:rPr lang="es-CO" sz="2200" b="0" i="0" u="none" strike="noStrike" dirty="0">
                          <a:solidFill>
                            <a:srgbClr val="000000"/>
                          </a:solidFill>
                          <a:effectLst/>
                          <a:latin typeface="+mj-lt"/>
                        </a:rPr>
                        <a:t>0</a:t>
                      </a:r>
                    </a:p>
                  </a:txBody>
                  <a:tcPr marL="9525" marR="9525" marT="9525" marB="0" anchor="ctr"/>
                </a:tc>
                <a:tc>
                  <a:txBody>
                    <a:bodyPr/>
                    <a:lstStyle/>
                    <a:p>
                      <a:pPr algn="ctr" fontAlgn="b"/>
                      <a:r>
                        <a:rPr lang="es-CO" sz="2200" b="0" i="0" u="none" strike="noStrike" dirty="0">
                          <a:solidFill>
                            <a:srgbClr val="000000"/>
                          </a:solidFill>
                          <a:effectLst/>
                          <a:latin typeface="+mj-lt"/>
                        </a:rPr>
                        <a:t>2</a:t>
                      </a:r>
                    </a:p>
                  </a:txBody>
                  <a:tcPr marL="9525" marR="9525" marT="9525" marB="0" anchor="ctr"/>
                </a:tc>
                <a:tc>
                  <a:txBody>
                    <a:bodyPr/>
                    <a:lstStyle/>
                    <a:p>
                      <a:pPr algn="ctr" fontAlgn="b"/>
                      <a:r>
                        <a:rPr lang="es-CO" sz="2200" b="0" i="0" u="none" strike="noStrike" dirty="0">
                          <a:solidFill>
                            <a:srgbClr val="000000"/>
                          </a:solidFill>
                          <a:effectLst/>
                          <a:latin typeface="+mj-lt"/>
                        </a:rPr>
                        <a:t>4</a:t>
                      </a:r>
                    </a:p>
                  </a:txBody>
                  <a:tcPr marL="9525" marR="9525" marT="9525" marB="0" anchor="ctr"/>
                </a:tc>
                <a:extLst>
                  <a:ext uri="{0D108BD9-81ED-4DB2-BD59-A6C34878D82A}">
                    <a16:rowId xmlns:a16="http://schemas.microsoft.com/office/drawing/2014/main" val="626623089"/>
                  </a:ext>
                </a:extLst>
              </a:tr>
              <a:tr h="494319">
                <a:tc>
                  <a:txBody>
                    <a:bodyPr/>
                    <a:lstStyle/>
                    <a:p>
                      <a:pPr algn="l" rtl="0" fontAlgn="b"/>
                      <a:r>
                        <a:rPr lang="es-CO" sz="2200" u="none" strike="noStrike">
                          <a:effectLst/>
                        </a:rPr>
                        <a:t>Gestión Documental</a:t>
                      </a:r>
                      <a:endParaRPr lang="es-CO" sz="2200" b="0" i="0" u="none" strike="noStrike">
                        <a:solidFill>
                          <a:srgbClr val="FFFFFF"/>
                        </a:solidFill>
                        <a:effectLst/>
                        <a:latin typeface="+mj-lt"/>
                      </a:endParaRPr>
                    </a:p>
                  </a:txBody>
                  <a:tcPr marL="9525" marR="9525" marT="9525" marB="0" anchor="ctr"/>
                </a:tc>
                <a:tc>
                  <a:txBody>
                    <a:bodyPr/>
                    <a:lstStyle/>
                    <a:p>
                      <a:pPr algn="ctr" fontAlgn="b"/>
                      <a:r>
                        <a:rPr lang="es-CO" sz="2200" b="0" i="0" u="none" strike="noStrike" dirty="0">
                          <a:solidFill>
                            <a:srgbClr val="000000"/>
                          </a:solidFill>
                          <a:effectLst/>
                          <a:latin typeface="+mj-lt"/>
                        </a:rPr>
                        <a:t>0</a:t>
                      </a:r>
                    </a:p>
                  </a:txBody>
                  <a:tcPr marL="9525" marR="9525" marT="9525" marB="0" anchor="ctr"/>
                </a:tc>
                <a:tc>
                  <a:txBody>
                    <a:bodyPr/>
                    <a:lstStyle/>
                    <a:p>
                      <a:pPr algn="ctr" fontAlgn="b"/>
                      <a:r>
                        <a:rPr lang="es-CO" sz="2200" b="0" i="0" u="none" strike="noStrike" dirty="0">
                          <a:solidFill>
                            <a:srgbClr val="000000"/>
                          </a:solidFill>
                          <a:effectLst/>
                          <a:latin typeface="+mj-lt"/>
                        </a:rPr>
                        <a:t>5</a:t>
                      </a:r>
                    </a:p>
                  </a:txBody>
                  <a:tcPr marL="9525" marR="9525" marT="9525" marB="0" anchor="ctr"/>
                </a:tc>
                <a:tc>
                  <a:txBody>
                    <a:bodyPr/>
                    <a:lstStyle/>
                    <a:p>
                      <a:pPr algn="ctr" fontAlgn="b"/>
                      <a:r>
                        <a:rPr lang="es-CO" sz="2200" b="0" i="0" u="none" strike="noStrike" dirty="0">
                          <a:solidFill>
                            <a:srgbClr val="000000"/>
                          </a:solidFill>
                          <a:effectLst/>
                          <a:latin typeface="+mj-lt"/>
                        </a:rPr>
                        <a:t>9</a:t>
                      </a:r>
                    </a:p>
                  </a:txBody>
                  <a:tcPr marL="9525" marR="9525" marT="9525" marB="0" anchor="ctr"/>
                </a:tc>
                <a:extLst>
                  <a:ext uri="{0D108BD9-81ED-4DB2-BD59-A6C34878D82A}">
                    <a16:rowId xmlns:a16="http://schemas.microsoft.com/office/drawing/2014/main" val="917992946"/>
                  </a:ext>
                </a:extLst>
              </a:tr>
              <a:tr h="480958">
                <a:tc>
                  <a:txBody>
                    <a:bodyPr/>
                    <a:lstStyle/>
                    <a:p>
                      <a:pPr algn="l" rtl="0" fontAlgn="b"/>
                      <a:r>
                        <a:rPr lang="es-CO" sz="2200" u="none" strike="noStrike" dirty="0">
                          <a:effectLst/>
                        </a:rPr>
                        <a:t>Comisiones de Servicio</a:t>
                      </a:r>
                      <a:endParaRPr lang="es-CO" sz="2200" b="0" i="0" u="none" strike="noStrike" dirty="0">
                        <a:solidFill>
                          <a:srgbClr val="FFFFFF"/>
                        </a:solidFill>
                        <a:effectLst/>
                        <a:latin typeface="+mj-lt"/>
                      </a:endParaRPr>
                    </a:p>
                  </a:txBody>
                  <a:tcPr marL="9525" marR="9525" marT="9525" marB="0" anchor="ctr"/>
                </a:tc>
                <a:tc>
                  <a:txBody>
                    <a:bodyPr/>
                    <a:lstStyle/>
                    <a:p>
                      <a:pPr algn="ctr" fontAlgn="b"/>
                      <a:r>
                        <a:rPr lang="es-CO" sz="2200" b="0" i="0" u="none" strike="noStrike" dirty="0">
                          <a:solidFill>
                            <a:srgbClr val="000000"/>
                          </a:solidFill>
                          <a:effectLst/>
                          <a:latin typeface="+mj-lt"/>
                        </a:rPr>
                        <a:t>0</a:t>
                      </a:r>
                    </a:p>
                  </a:txBody>
                  <a:tcPr marL="9525" marR="9525" marT="9525" marB="0" anchor="ctr"/>
                </a:tc>
                <a:tc>
                  <a:txBody>
                    <a:bodyPr/>
                    <a:lstStyle/>
                    <a:p>
                      <a:pPr algn="ctr" fontAlgn="b"/>
                      <a:r>
                        <a:rPr lang="es-CO" sz="2200" b="0" i="0" u="none" strike="noStrike" dirty="0">
                          <a:solidFill>
                            <a:srgbClr val="000000"/>
                          </a:solidFill>
                          <a:effectLst/>
                          <a:latin typeface="+mj-lt"/>
                        </a:rPr>
                        <a:t>2</a:t>
                      </a:r>
                    </a:p>
                  </a:txBody>
                  <a:tcPr marL="9525" marR="9525" marT="9525" marB="0" anchor="ctr"/>
                </a:tc>
                <a:tc>
                  <a:txBody>
                    <a:bodyPr/>
                    <a:lstStyle/>
                    <a:p>
                      <a:pPr algn="ctr" fontAlgn="b"/>
                      <a:r>
                        <a:rPr lang="es-CO" sz="2200" b="0" i="0" u="none" strike="noStrike" dirty="0">
                          <a:solidFill>
                            <a:srgbClr val="000000"/>
                          </a:solidFill>
                          <a:effectLst/>
                          <a:latin typeface="+mj-lt"/>
                        </a:rPr>
                        <a:t>2</a:t>
                      </a:r>
                    </a:p>
                  </a:txBody>
                  <a:tcPr marL="9525" marR="9525" marT="9525" marB="0" anchor="ctr"/>
                </a:tc>
                <a:extLst>
                  <a:ext uri="{0D108BD9-81ED-4DB2-BD59-A6C34878D82A}">
                    <a16:rowId xmlns:a16="http://schemas.microsoft.com/office/drawing/2014/main" val="1337161868"/>
                  </a:ext>
                </a:extLst>
              </a:tr>
              <a:tr h="534398">
                <a:tc>
                  <a:txBody>
                    <a:bodyPr/>
                    <a:lstStyle/>
                    <a:p>
                      <a:pPr algn="l" rtl="0" fontAlgn="b"/>
                      <a:r>
                        <a:rPr lang="es-CO" sz="2200" u="none" strike="noStrike" dirty="0">
                          <a:effectLst/>
                        </a:rPr>
                        <a:t>Mejoramiento Continuo</a:t>
                      </a:r>
                      <a:endParaRPr lang="es-CO" sz="2200" b="0" i="0" u="none" strike="noStrike" dirty="0">
                        <a:solidFill>
                          <a:srgbClr val="FFFFFF"/>
                        </a:solidFill>
                        <a:effectLst/>
                        <a:latin typeface="+mj-lt"/>
                      </a:endParaRPr>
                    </a:p>
                  </a:txBody>
                  <a:tcPr marL="9525" marR="9525" marT="9525" marB="0" anchor="ctr"/>
                </a:tc>
                <a:tc>
                  <a:txBody>
                    <a:bodyPr/>
                    <a:lstStyle/>
                    <a:p>
                      <a:pPr algn="ctr" fontAlgn="b"/>
                      <a:r>
                        <a:rPr lang="es-CO" sz="2200" b="0" i="0" u="none" strike="noStrike" dirty="0">
                          <a:solidFill>
                            <a:srgbClr val="000000"/>
                          </a:solidFill>
                          <a:effectLst/>
                          <a:latin typeface="+mj-lt"/>
                        </a:rPr>
                        <a:t>0</a:t>
                      </a:r>
                    </a:p>
                  </a:txBody>
                  <a:tcPr marL="9525" marR="9525" marT="9525" marB="0" anchor="ctr"/>
                </a:tc>
                <a:tc>
                  <a:txBody>
                    <a:bodyPr/>
                    <a:lstStyle/>
                    <a:p>
                      <a:pPr algn="ctr" fontAlgn="b"/>
                      <a:r>
                        <a:rPr lang="es-CO" sz="2200" b="0" i="0" u="none" strike="noStrike" dirty="0">
                          <a:solidFill>
                            <a:srgbClr val="000000"/>
                          </a:solidFill>
                          <a:effectLst/>
                          <a:latin typeface="+mj-lt"/>
                        </a:rPr>
                        <a:t>9</a:t>
                      </a:r>
                    </a:p>
                  </a:txBody>
                  <a:tcPr marL="9525" marR="9525" marT="9525" marB="0" anchor="ctr"/>
                </a:tc>
                <a:tc>
                  <a:txBody>
                    <a:bodyPr/>
                    <a:lstStyle/>
                    <a:p>
                      <a:pPr algn="ctr" fontAlgn="b"/>
                      <a:r>
                        <a:rPr lang="es-CO" sz="2200" b="0" i="0" u="none" strike="noStrike" dirty="0">
                          <a:solidFill>
                            <a:srgbClr val="000000"/>
                          </a:solidFill>
                          <a:effectLst/>
                          <a:latin typeface="+mj-lt"/>
                        </a:rPr>
                        <a:t>42</a:t>
                      </a:r>
                    </a:p>
                  </a:txBody>
                  <a:tcPr marL="9525" marR="9525" marT="9525" marB="0" anchor="ctr"/>
                </a:tc>
                <a:extLst>
                  <a:ext uri="{0D108BD9-81ED-4DB2-BD59-A6C34878D82A}">
                    <a16:rowId xmlns:a16="http://schemas.microsoft.com/office/drawing/2014/main" val="3290237103"/>
                  </a:ext>
                </a:extLst>
              </a:tr>
              <a:tr h="609934">
                <a:tc>
                  <a:txBody>
                    <a:bodyPr/>
                    <a:lstStyle/>
                    <a:p>
                      <a:pPr algn="l" rtl="0" fontAlgn="b"/>
                      <a:r>
                        <a:rPr lang="es-CO" sz="2200" b="0" i="0" u="none" strike="noStrike" dirty="0">
                          <a:solidFill>
                            <a:schemeClr val="bg1"/>
                          </a:solidFill>
                          <a:effectLst/>
                          <a:latin typeface="+mj-lt"/>
                        </a:rPr>
                        <a:t>TOTAL</a:t>
                      </a:r>
                    </a:p>
                  </a:txBody>
                  <a:tcPr marL="9525" marR="9525" marT="9525" marB="0" anchor="ctr">
                    <a:solidFill>
                      <a:srgbClr val="D13C47"/>
                    </a:solidFill>
                  </a:tcPr>
                </a:tc>
                <a:tc>
                  <a:txBody>
                    <a:bodyPr/>
                    <a:lstStyle/>
                    <a:p>
                      <a:pPr algn="ctr" fontAlgn="b"/>
                      <a:r>
                        <a:rPr lang="es-CO" sz="2200" b="0" i="0" u="none" strike="noStrike" dirty="0">
                          <a:solidFill>
                            <a:schemeClr val="bg1"/>
                          </a:solidFill>
                          <a:effectLst/>
                          <a:latin typeface="+mj-lt"/>
                        </a:rPr>
                        <a:t>0</a:t>
                      </a:r>
                    </a:p>
                  </a:txBody>
                  <a:tcPr marL="9525" marR="9525" marT="9525" marB="0" anchor="ctr">
                    <a:solidFill>
                      <a:srgbClr val="D13C47"/>
                    </a:solidFill>
                  </a:tcPr>
                </a:tc>
                <a:tc>
                  <a:txBody>
                    <a:bodyPr/>
                    <a:lstStyle/>
                    <a:p>
                      <a:pPr algn="ctr" fontAlgn="b"/>
                      <a:r>
                        <a:rPr lang="es-CO" sz="2200" b="0" i="0" u="none" strike="noStrike" dirty="0">
                          <a:solidFill>
                            <a:schemeClr val="bg1"/>
                          </a:solidFill>
                          <a:effectLst/>
                          <a:latin typeface="+mj-lt"/>
                        </a:rPr>
                        <a:t>36</a:t>
                      </a:r>
                    </a:p>
                  </a:txBody>
                  <a:tcPr marL="9525" marR="9525" marT="9525" marB="0" anchor="ctr">
                    <a:solidFill>
                      <a:srgbClr val="D13C47"/>
                    </a:solidFill>
                  </a:tcPr>
                </a:tc>
                <a:tc>
                  <a:txBody>
                    <a:bodyPr/>
                    <a:lstStyle/>
                    <a:p>
                      <a:pPr algn="ctr" fontAlgn="b"/>
                      <a:r>
                        <a:rPr lang="es-CO" sz="2200" b="0" i="0" u="none" strike="noStrike" dirty="0">
                          <a:solidFill>
                            <a:schemeClr val="bg1"/>
                          </a:solidFill>
                          <a:effectLst/>
                          <a:latin typeface="+mj-lt"/>
                        </a:rPr>
                        <a:t>109</a:t>
                      </a:r>
                    </a:p>
                  </a:txBody>
                  <a:tcPr marL="9525" marR="9525" marT="9525" marB="0" anchor="ctr">
                    <a:solidFill>
                      <a:srgbClr val="D13C47"/>
                    </a:solidFill>
                  </a:tcPr>
                </a:tc>
                <a:extLst>
                  <a:ext uri="{0D108BD9-81ED-4DB2-BD59-A6C34878D82A}">
                    <a16:rowId xmlns:a16="http://schemas.microsoft.com/office/drawing/2014/main" val="1456238378"/>
                  </a:ext>
                </a:extLst>
              </a:tr>
            </a:tbl>
          </a:graphicData>
        </a:graphic>
      </p:graphicFrame>
    </p:spTree>
    <p:extLst>
      <p:ext uri="{BB962C8B-B14F-4D97-AF65-F5344CB8AC3E}">
        <p14:creationId xmlns:p14="http://schemas.microsoft.com/office/powerpoint/2010/main" val="36777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hombre con una flor en la cabeza&#10;&#10;Descripción generada automáticamente con confianza media">
            <a:extLst>
              <a:ext uri="{FF2B5EF4-FFF2-40B4-BE49-F238E27FC236}">
                <a16:creationId xmlns:a16="http://schemas.microsoft.com/office/drawing/2014/main" id="{F6C1DB4F-CBC9-36CD-0768-1F97080D8719}"/>
              </a:ext>
            </a:extLst>
          </p:cNvPr>
          <p:cNvPicPr>
            <a:picLocks noChangeAspect="1"/>
          </p:cNvPicPr>
          <p:nvPr/>
        </p:nvPicPr>
        <p:blipFill rotWithShape="1">
          <a:blip r:embed="rId2">
            <a:extLst>
              <a:ext uri="{28A0092B-C50C-407E-A947-70E740481C1C}">
                <a14:useLocalDpi xmlns:a14="http://schemas.microsoft.com/office/drawing/2010/main" val="0"/>
              </a:ext>
            </a:extLst>
          </a:blip>
          <a:srcRect t="5112" b="43314"/>
          <a:stretch/>
        </p:blipFill>
        <p:spPr>
          <a:xfrm>
            <a:off x="0" y="1071423"/>
            <a:ext cx="12192000" cy="3315852"/>
          </a:xfrm>
          <a:prstGeom prst="rect">
            <a:avLst/>
          </a:prstGeom>
        </p:spPr>
      </p:pic>
      <p:sp>
        <p:nvSpPr>
          <p:cNvPr id="5" name="CuadroTexto 4">
            <a:extLst>
              <a:ext uri="{FF2B5EF4-FFF2-40B4-BE49-F238E27FC236}">
                <a16:creationId xmlns:a16="http://schemas.microsoft.com/office/drawing/2014/main" id="{45322503-F579-0411-67EA-9B9DCE62D11D}"/>
              </a:ext>
            </a:extLst>
          </p:cNvPr>
          <p:cNvSpPr txBox="1"/>
          <p:nvPr/>
        </p:nvSpPr>
        <p:spPr>
          <a:xfrm>
            <a:off x="796413" y="4509304"/>
            <a:ext cx="11080955" cy="1938992"/>
          </a:xfrm>
          <a:prstGeom prst="rect">
            <a:avLst/>
          </a:prstGeom>
          <a:noFill/>
        </p:spPr>
        <p:txBody>
          <a:bodyPr wrap="square" rtlCol="0">
            <a:spAutoFit/>
          </a:bodyPr>
          <a:lstStyle/>
          <a:p>
            <a:pPr algn="ctr"/>
            <a:r>
              <a:rPr lang="es-CO" sz="4000" dirty="0">
                <a:solidFill>
                  <a:srgbClr val="D13C47"/>
                </a:solidFill>
                <a:sym typeface="Work Sans Light"/>
              </a:rPr>
              <a:t>2. Estado de la ejecución presupuestal a corte 31 de mayo del 2024</a:t>
            </a:r>
            <a:endParaRPr lang="es-ES" sz="4000" dirty="0">
              <a:solidFill>
                <a:srgbClr val="D13C47"/>
              </a:solidFill>
            </a:endParaRPr>
          </a:p>
          <a:p>
            <a:pPr algn="ctr"/>
            <a:endParaRPr lang="es-ES" sz="4000" dirty="0">
              <a:solidFill>
                <a:srgbClr val="D13C47"/>
              </a:solidFill>
            </a:endParaRPr>
          </a:p>
        </p:txBody>
      </p:sp>
    </p:spTree>
    <p:extLst>
      <p:ext uri="{BB962C8B-B14F-4D97-AF65-F5344CB8AC3E}">
        <p14:creationId xmlns:p14="http://schemas.microsoft.com/office/powerpoint/2010/main" val="39497683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2861C3-31C6-4C12-B8D4-1BF1B66B8362}"/>
              </a:ext>
            </a:extLst>
          </p:cNvPr>
          <p:cNvSpPr txBox="1"/>
          <p:nvPr/>
        </p:nvSpPr>
        <p:spPr>
          <a:xfrm>
            <a:off x="193964" y="899630"/>
            <a:ext cx="11377352" cy="430887"/>
          </a:xfrm>
          <a:prstGeom prst="rect">
            <a:avLst/>
          </a:prstGeom>
          <a:noFill/>
        </p:spPr>
        <p:txBody>
          <a:bodyPr wrap="square" rtlCol="0">
            <a:spAutoFit/>
          </a:bodyPr>
          <a:lstStyle/>
          <a:p>
            <a:r>
              <a:rPr lang="es-CO" sz="2200" dirty="0">
                <a:solidFill>
                  <a:srgbClr val="D13C47"/>
                </a:solidFill>
                <a:sym typeface="Work Sans Light"/>
              </a:rPr>
              <a:t>2.1 Ejecución presupuestal a corte 31 de mayo - Ministerio del Interior</a:t>
            </a:r>
            <a:endParaRPr lang="es-CO" sz="2200" dirty="0">
              <a:solidFill>
                <a:srgbClr val="D13C47"/>
              </a:solidFill>
            </a:endParaRPr>
          </a:p>
        </p:txBody>
      </p:sp>
      <p:graphicFrame>
        <p:nvGraphicFramePr>
          <p:cNvPr id="2" name="Gráfico 1">
            <a:extLst>
              <a:ext uri="{FF2B5EF4-FFF2-40B4-BE49-F238E27FC236}">
                <a16:creationId xmlns:a16="http://schemas.microsoft.com/office/drawing/2014/main" id="{58DF2F55-F1A5-49A9-B1DC-0B1A62771DD5}"/>
              </a:ext>
            </a:extLst>
          </p:cNvPr>
          <p:cNvGraphicFramePr>
            <a:graphicFrameLocks/>
          </p:cNvGraphicFramePr>
          <p:nvPr>
            <p:extLst>
              <p:ext uri="{D42A27DB-BD31-4B8C-83A1-F6EECF244321}">
                <p14:modId xmlns:p14="http://schemas.microsoft.com/office/powerpoint/2010/main" val="1871539039"/>
              </p:ext>
            </p:extLst>
          </p:nvPr>
        </p:nvGraphicFramePr>
        <p:xfrm>
          <a:off x="1859280" y="1330517"/>
          <a:ext cx="7879080" cy="52379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286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96725D-E5B2-4F98-B291-E15501891174}"/>
              </a:ext>
            </a:extLst>
          </p:cNvPr>
          <p:cNvPicPr>
            <a:picLocks noChangeAspect="1"/>
          </p:cNvPicPr>
          <p:nvPr/>
        </p:nvPicPr>
        <p:blipFill>
          <a:blip r:embed="rId2"/>
          <a:stretch>
            <a:fillRect/>
          </a:stretch>
        </p:blipFill>
        <p:spPr>
          <a:xfrm>
            <a:off x="1033670" y="894522"/>
            <a:ext cx="10018644" cy="5645426"/>
          </a:xfrm>
          <a:prstGeom prst="rect">
            <a:avLst/>
          </a:prstGeom>
        </p:spPr>
      </p:pic>
    </p:spTree>
    <p:extLst>
      <p:ext uri="{BB962C8B-B14F-4D97-AF65-F5344CB8AC3E}">
        <p14:creationId xmlns:p14="http://schemas.microsoft.com/office/powerpoint/2010/main" val="58406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CB75613-E3A7-4F2E-977E-120C79023DFF}"/>
              </a:ext>
            </a:extLst>
          </p:cNvPr>
          <p:cNvPicPr>
            <a:picLocks noChangeAspect="1"/>
          </p:cNvPicPr>
          <p:nvPr/>
        </p:nvPicPr>
        <p:blipFill>
          <a:blip r:embed="rId2"/>
          <a:stretch>
            <a:fillRect/>
          </a:stretch>
        </p:blipFill>
        <p:spPr>
          <a:xfrm>
            <a:off x="575188" y="983225"/>
            <a:ext cx="11041624" cy="5476567"/>
          </a:xfrm>
          <a:prstGeom prst="rect">
            <a:avLst/>
          </a:prstGeom>
        </p:spPr>
      </p:pic>
    </p:spTree>
    <p:extLst>
      <p:ext uri="{BB962C8B-B14F-4D97-AF65-F5344CB8AC3E}">
        <p14:creationId xmlns:p14="http://schemas.microsoft.com/office/powerpoint/2010/main" val="127855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1D6899C-5035-4EE8-81A3-13744F594C77}"/>
              </a:ext>
            </a:extLst>
          </p:cNvPr>
          <p:cNvPicPr>
            <a:picLocks noChangeAspect="1"/>
          </p:cNvPicPr>
          <p:nvPr/>
        </p:nvPicPr>
        <p:blipFill>
          <a:blip r:embed="rId2"/>
          <a:stretch>
            <a:fillRect/>
          </a:stretch>
        </p:blipFill>
        <p:spPr>
          <a:xfrm>
            <a:off x="609600" y="884902"/>
            <a:ext cx="10992466" cy="5553997"/>
          </a:xfrm>
          <a:prstGeom prst="rect">
            <a:avLst/>
          </a:prstGeom>
        </p:spPr>
      </p:pic>
    </p:spTree>
    <p:extLst>
      <p:ext uri="{BB962C8B-B14F-4D97-AF65-F5344CB8AC3E}">
        <p14:creationId xmlns:p14="http://schemas.microsoft.com/office/powerpoint/2010/main" val="312728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8EA57C-2DEC-4A50-A85A-80EF3FC9BBAE}"/>
              </a:ext>
            </a:extLst>
          </p:cNvPr>
          <p:cNvPicPr>
            <a:picLocks noChangeAspect="1"/>
          </p:cNvPicPr>
          <p:nvPr/>
        </p:nvPicPr>
        <p:blipFill>
          <a:blip r:embed="rId2"/>
          <a:stretch>
            <a:fillRect/>
          </a:stretch>
        </p:blipFill>
        <p:spPr>
          <a:xfrm>
            <a:off x="460375" y="1123870"/>
            <a:ext cx="11271250" cy="4302944"/>
          </a:xfrm>
          <a:prstGeom prst="rect">
            <a:avLst/>
          </a:prstGeom>
        </p:spPr>
      </p:pic>
    </p:spTree>
    <p:extLst>
      <p:ext uri="{BB962C8B-B14F-4D97-AF65-F5344CB8AC3E}">
        <p14:creationId xmlns:p14="http://schemas.microsoft.com/office/powerpoint/2010/main" val="245954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6CDE3-EA3C-4965-B97D-8D6E14A19A06}"/>
              </a:ext>
            </a:extLst>
          </p:cNvPr>
          <p:cNvPicPr>
            <a:picLocks noChangeAspect="1"/>
          </p:cNvPicPr>
          <p:nvPr/>
        </p:nvPicPr>
        <p:blipFill>
          <a:blip r:embed="rId2"/>
          <a:stretch>
            <a:fillRect/>
          </a:stretch>
        </p:blipFill>
        <p:spPr>
          <a:xfrm>
            <a:off x="450850" y="884903"/>
            <a:ext cx="11290300" cy="5461512"/>
          </a:xfrm>
          <a:prstGeom prst="rect">
            <a:avLst/>
          </a:prstGeom>
        </p:spPr>
      </p:pic>
    </p:spTree>
    <p:extLst>
      <p:ext uri="{BB962C8B-B14F-4D97-AF65-F5344CB8AC3E}">
        <p14:creationId xmlns:p14="http://schemas.microsoft.com/office/powerpoint/2010/main" val="278166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hombre con una flor en la cabeza&#10;&#10;Descripción generada automáticamente con confianza media">
            <a:extLst>
              <a:ext uri="{FF2B5EF4-FFF2-40B4-BE49-F238E27FC236}">
                <a16:creationId xmlns:a16="http://schemas.microsoft.com/office/drawing/2014/main" id="{F6C1DB4F-CBC9-36CD-0768-1F97080D8719}"/>
              </a:ext>
            </a:extLst>
          </p:cNvPr>
          <p:cNvPicPr>
            <a:picLocks noChangeAspect="1"/>
          </p:cNvPicPr>
          <p:nvPr/>
        </p:nvPicPr>
        <p:blipFill rotWithShape="1">
          <a:blip r:embed="rId2">
            <a:extLst>
              <a:ext uri="{28A0092B-C50C-407E-A947-70E740481C1C}">
                <a14:useLocalDpi xmlns:a14="http://schemas.microsoft.com/office/drawing/2010/main" val="0"/>
              </a:ext>
            </a:extLst>
          </a:blip>
          <a:srcRect t="5112" b="43314"/>
          <a:stretch/>
        </p:blipFill>
        <p:spPr>
          <a:xfrm>
            <a:off x="0" y="1071423"/>
            <a:ext cx="12192000" cy="3315852"/>
          </a:xfrm>
          <a:prstGeom prst="rect">
            <a:avLst/>
          </a:prstGeom>
        </p:spPr>
      </p:pic>
      <p:sp>
        <p:nvSpPr>
          <p:cNvPr id="5" name="CuadroTexto 4">
            <a:extLst>
              <a:ext uri="{FF2B5EF4-FFF2-40B4-BE49-F238E27FC236}">
                <a16:creationId xmlns:a16="http://schemas.microsoft.com/office/drawing/2014/main" id="{45322503-F579-0411-67EA-9B9DCE62D11D}"/>
              </a:ext>
            </a:extLst>
          </p:cNvPr>
          <p:cNvSpPr txBox="1"/>
          <p:nvPr/>
        </p:nvSpPr>
        <p:spPr>
          <a:xfrm>
            <a:off x="796413" y="4509304"/>
            <a:ext cx="11080955" cy="1323439"/>
          </a:xfrm>
          <a:prstGeom prst="rect">
            <a:avLst/>
          </a:prstGeom>
          <a:noFill/>
        </p:spPr>
        <p:txBody>
          <a:bodyPr wrap="square" rtlCol="0">
            <a:spAutoFit/>
          </a:bodyPr>
          <a:lstStyle/>
          <a:p>
            <a:pPr marL="742950" indent="-742950" algn="ctr">
              <a:buAutoNum type="arabicPeriod" startAt="3"/>
            </a:pPr>
            <a:r>
              <a:rPr lang="es-ES" sz="4000" dirty="0">
                <a:solidFill>
                  <a:srgbClr val="D13C47"/>
                </a:solidFill>
              </a:rPr>
              <a:t>Estado del Plan de Mejoramiento Institucional a 31 de mayo del 2024</a:t>
            </a:r>
          </a:p>
        </p:txBody>
      </p:sp>
    </p:spTree>
    <p:extLst>
      <p:ext uri="{BB962C8B-B14F-4D97-AF65-F5344CB8AC3E}">
        <p14:creationId xmlns:p14="http://schemas.microsoft.com/office/powerpoint/2010/main" val="32782551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108155" y="989243"/>
            <a:ext cx="8672051" cy="4879514"/>
          </a:xfrm>
        </p:spPr>
        <p:txBody>
          <a:bodyPr>
            <a:normAutofit/>
          </a:bodyPr>
          <a:lstStyle/>
          <a:p>
            <a:r>
              <a:rPr lang="es-CO" sz="4400" b="1" dirty="0">
                <a:solidFill>
                  <a:schemeClr val="bg1"/>
                </a:solidFill>
                <a:latin typeface="Helvetica" pitchFamily="2" charset="0"/>
              </a:rPr>
              <a:t>COMITÉ SECTORIAL DE AUDITORÍA</a:t>
            </a:r>
            <a:br>
              <a:rPr lang="es-CO" sz="4400" b="1" dirty="0">
                <a:solidFill>
                  <a:schemeClr val="bg1"/>
                </a:solidFill>
                <a:latin typeface="Helvetica" pitchFamily="2" charset="0"/>
              </a:rPr>
            </a:br>
            <a:br>
              <a:rPr lang="es-CO" sz="4400" b="1" dirty="0">
                <a:solidFill>
                  <a:schemeClr val="bg1"/>
                </a:solidFill>
                <a:latin typeface="Helvetica" pitchFamily="2" charset="0"/>
              </a:rPr>
            </a:br>
            <a:r>
              <a:rPr lang="es-CO" sz="4400" b="1" dirty="0">
                <a:solidFill>
                  <a:schemeClr val="bg1"/>
                </a:solidFill>
                <a:latin typeface="Helvetica" pitchFamily="2" charset="0"/>
              </a:rPr>
              <a:t>INTERIOR</a:t>
            </a:r>
            <a:br>
              <a:rPr lang="es-CO" sz="4400" b="1" dirty="0">
                <a:solidFill>
                  <a:schemeClr val="bg1"/>
                </a:solidFill>
                <a:latin typeface="Helvetica" pitchFamily="2" charset="0"/>
              </a:rPr>
            </a:br>
            <a:br>
              <a:rPr lang="es-CO" sz="4800" b="1" dirty="0">
                <a:solidFill>
                  <a:schemeClr val="bg1"/>
                </a:solidFill>
                <a:latin typeface="Helvetica" pitchFamily="2" charset="0"/>
              </a:rPr>
            </a:br>
            <a:br>
              <a:rPr lang="es-CO" sz="4800" b="1" dirty="0">
                <a:solidFill>
                  <a:schemeClr val="bg1"/>
                </a:solidFill>
                <a:latin typeface="Helvetica" pitchFamily="2" charset="0"/>
              </a:rPr>
            </a:br>
            <a:r>
              <a:rPr lang="es-CO" sz="4400" b="1" dirty="0">
                <a:solidFill>
                  <a:schemeClr val="bg1"/>
                </a:solidFill>
                <a:latin typeface="Helvetica" pitchFamily="2" charset="0"/>
              </a:rPr>
              <a:t>5 de junio del 2024</a:t>
            </a: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8CCBD6C-4718-4F90-92D1-6BD4203F56DB}"/>
              </a:ext>
            </a:extLst>
          </p:cNvPr>
          <p:cNvGraphicFramePr>
            <a:graphicFrameLocks noGrp="1"/>
          </p:cNvGraphicFramePr>
          <p:nvPr/>
        </p:nvGraphicFramePr>
        <p:xfrm>
          <a:off x="846082" y="1481959"/>
          <a:ext cx="10499835" cy="4003448"/>
        </p:xfrm>
        <a:graphic>
          <a:graphicData uri="http://schemas.openxmlformats.org/drawingml/2006/table">
            <a:tbl>
              <a:tblPr firstRow="1" bandRow="1">
                <a:tableStyleId>{073A0DAA-6AF3-43AB-8588-CEC1D06C72B9}</a:tableStyleId>
              </a:tblPr>
              <a:tblGrid>
                <a:gridCol w="5817476">
                  <a:extLst>
                    <a:ext uri="{9D8B030D-6E8A-4147-A177-3AD203B41FA5}">
                      <a16:colId xmlns:a16="http://schemas.microsoft.com/office/drawing/2014/main" val="1128712777"/>
                    </a:ext>
                  </a:extLst>
                </a:gridCol>
                <a:gridCol w="4682359">
                  <a:extLst>
                    <a:ext uri="{9D8B030D-6E8A-4147-A177-3AD203B41FA5}">
                      <a16:colId xmlns:a16="http://schemas.microsoft.com/office/drawing/2014/main" val="34270640"/>
                    </a:ext>
                  </a:extLst>
                </a:gridCol>
              </a:tblGrid>
              <a:tr h="486635">
                <a:tc gridSpan="2">
                  <a:txBody>
                    <a:bodyPr/>
                    <a:lstStyle/>
                    <a:p>
                      <a:pPr algn="ctr"/>
                      <a:r>
                        <a:rPr lang="es-ES" dirty="0"/>
                        <a:t>NÚMERO DE HALLAZGOS POR TIPO DE AUDITORIA (corte 31/12/2023)</a:t>
                      </a:r>
                      <a:endParaRPr lang="es-CO" dirty="0"/>
                    </a:p>
                  </a:txBody>
                  <a:tcPr anchor="ctr">
                    <a:solidFill>
                      <a:srgbClr val="D13C47"/>
                    </a:solidFill>
                  </a:tcPr>
                </a:tc>
                <a:tc hMerge="1">
                  <a:txBody>
                    <a:bodyPr/>
                    <a:lstStyle/>
                    <a:p>
                      <a:pPr algn="ctr"/>
                      <a:endParaRPr lang="es-CO" dirty="0"/>
                    </a:p>
                  </a:txBody>
                  <a:tcPr>
                    <a:solidFill>
                      <a:srgbClr val="D13C47"/>
                    </a:solidFill>
                  </a:tcPr>
                </a:tc>
                <a:extLst>
                  <a:ext uri="{0D108BD9-81ED-4DB2-BD59-A6C34878D82A}">
                    <a16:rowId xmlns:a16="http://schemas.microsoft.com/office/drawing/2014/main" val="1853718818"/>
                  </a:ext>
                </a:extLst>
              </a:tr>
              <a:tr h="531811">
                <a:tc>
                  <a:txBody>
                    <a:bodyPr/>
                    <a:lstStyle/>
                    <a:p>
                      <a:pPr algn="ctr"/>
                      <a:r>
                        <a:rPr lang="es-ES" b="1" dirty="0"/>
                        <a:t>TIPO AUDITORIA</a:t>
                      </a:r>
                      <a:endParaRPr lang="es-CO" b="1" dirty="0"/>
                    </a:p>
                  </a:txBody>
                  <a:tcPr anchor="ctr"/>
                </a:tc>
                <a:tc>
                  <a:txBody>
                    <a:bodyPr/>
                    <a:lstStyle/>
                    <a:p>
                      <a:pPr algn="ctr"/>
                      <a:r>
                        <a:rPr lang="es-ES" b="1" dirty="0"/>
                        <a:t>CANTIDAD DE HALLAZGOS</a:t>
                      </a:r>
                      <a:endParaRPr lang="es-CO" b="1" dirty="0"/>
                    </a:p>
                  </a:txBody>
                  <a:tcPr anchor="ctr"/>
                </a:tc>
                <a:extLst>
                  <a:ext uri="{0D108BD9-81ED-4DB2-BD59-A6C34878D82A}">
                    <a16:rowId xmlns:a16="http://schemas.microsoft.com/office/drawing/2014/main" val="1014919205"/>
                  </a:ext>
                </a:extLst>
              </a:tr>
              <a:tr h="1039208">
                <a:tc>
                  <a:txBody>
                    <a:bodyPr/>
                    <a:lstStyle/>
                    <a:p>
                      <a:r>
                        <a:rPr lang="es-ES" sz="1700" dirty="0"/>
                        <a:t>Hallazgos Contraloría General de la República - CGR</a:t>
                      </a:r>
                      <a:endParaRPr lang="es-CO" sz="1700" dirty="0"/>
                    </a:p>
                  </a:txBody>
                  <a:tcPr anchor="ctr"/>
                </a:tc>
                <a:tc>
                  <a:txBody>
                    <a:bodyPr/>
                    <a:lstStyle/>
                    <a:p>
                      <a:pPr algn="ctr"/>
                      <a:r>
                        <a:rPr lang="es-CO" sz="1700" dirty="0"/>
                        <a:t>43</a:t>
                      </a:r>
                    </a:p>
                  </a:txBody>
                  <a:tcPr anchor="ctr"/>
                </a:tc>
                <a:extLst>
                  <a:ext uri="{0D108BD9-81ED-4DB2-BD59-A6C34878D82A}">
                    <a16:rowId xmlns:a16="http://schemas.microsoft.com/office/drawing/2014/main" val="3850870436"/>
                  </a:ext>
                </a:extLst>
              </a:tr>
              <a:tr h="1071054">
                <a:tc>
                  <a:txBody>
                    <a:bodyPr/>
                    <a:lstStyle/>
                    <a:p>
                      <a:r>
                        <a:rPr lang="es-ES" sz="1700" dirty="0"/>
                        <a:t>Hallazgos Visitas de Oficina de Control Interno</a:t>
                      </a:r>
                      <a:endParaRPr lang="es-CO" sz="1700" dirty="0"/>
                    </a:p>
                  </a:txBody>
                  <a:tcPr anchor="ctr"/>
                </a:tc>
                <a:tc>
                  <a:txBody>
                    <a:bodyPr/>
                    <a:lstStyle/>
                    <a:p>
                      <a:pPr algn="ctr"/>
                      <a:r>
                        <a:rPr lang="es-CO" sz="1700" dirty="0"/>
                        <a:t>30</a:t>
                      </a:r>
                    </a:p>
                  </a:txBody>
                  <a:tcPr anchor="ctr"/>
                </a:tc>
                <a:extLst>
                  <a:ext uri="{0D108BD9-81ED-4DB2-BD59-A6C34878D82A}">
                    <a16:rowId xmlns:a16="http://schemas.microsoft.com/office/drawing/2014/main" val="2591164245"/>
                  </a:ext>
                </a:extLst>
              </a:tr>
              <a:tr h="874740">
                <a:tc>
                  <a:txBody>
                    <a:bodyPr/>
                    <a:lstStyle/>
                    <a:p>
                      <a:r>
                        <a:rPr lang="es-ES" sz="1800" b="1" dirty="0"/>
                        <a:t>Total</a:t>
                      </a:r>
                      <a:r>
                        <a:rPr lang="es-ES" sz="1800" b="1" baseline="0" dirty="0"/>
                        <a:t> </a:t>
                      </a:r>
                      <a:r>
                        <a:rPr lang="es-ES" sz="1800" b="1" dirty="0"/>
                        <a:t>Hallazgos</a:t>
                      </a:r>
                      <a:endParaRPr lang="es-CO" sz="1800" b="1" dirty="0"/>
                    </a:p>
                  </a:txBody>
                  <a:tcPr anchor="ctr"/>
                </a:tc>
                <a:tc>
                  <a:txBody>
                    <a:bodyPr/>
                    <a:lstStyle/>
                    <a:p>
                      <a:pPr algn="ctr"/>
                      <a:r>
                        <a:rPr lang="es-CO" sz="1800" b="1" dirty="0"/>
                        <a:t>73</a:t>
                      </a:r>
                    </a:p>
                  </a:txBody>
                  <a:tcPr anchor="ctr"/>
                </a:tc>
                <a:extLst>
                  <a:ext uri="{0D108BD9-81ED-4DB2-BD59-A6C34878D82A}">
                    <a16:rowId xmlns:a16="http://schemas.microsoft.com/office/drawing/2014/main" val="4074674145"/>
                  </a:ext>
                </a:extLst>
              </a:tr>
            </a:tbl>
          </a:graphicData>
        </a:graphic>
      </p:graphicFrame>
      <p:sp>
        <p:nvSpPr>
          <p:cNvPr id="5" name="CuadroTexto 4">
            <a:extLst>
              <a:ext uri="{FF2B5EF4-FFF2-40B4-BE49-F238E27FC236}">
                <a16:creationId xmlns:a16="http://schemas.microsoft.com/office/drawing/2014/main" id="{11A8DC9E-51F6-4CE6-81CC-0F20515B69AE}"/>
              </a:ext>
            </a:extLst>
          </p:cNvPr>
          <p:cNvSpPr txBox="1"/>
          <p:nvPr/>
        </p:nvSpPr>
        <p:spPr>
          <a:xfrm>
            <a:off x="564079" y="899630"/>
            <a:ext cx="8124126" cy="430887"/>
          </a:xfrm>
          <a:prstGeom prst="rect">
            <a:avLst/>
          </a:prstGeom>
          <a:noFill/>
        </p:spPr>
        <p:txBody>
          <a:bodyPr wrap="square" rtlCol="0">
            <a:spAutoFit/>
          </a:bodyPr>
          <a:lstStyle/>
          <a:p>
            <a:r>
              <a:rPr lang="es-ES" sz="2200" dirty="0">
                <a:solidFill>
                  <a:srgbClr val="D13C47"/>
                </a:solidFill>
                <a:sym typeface="Work Sans Light"/>
              </a:rPr>
              <a:t>3.1 Hallazgos por tipo de auditoría</a:t>
            </a:r>
            <a:endParaRPr lang="es-CO" sz="2200" dirty="0">
              <a:solidFill>
                <a:srgbClr val="D13C47"/>
              </a:solidFill>
            </a:endParaRPr>
          </a:p>
        </p:txBody>
      </p:sp>
    </p:spTree>
    <p:extLst>
      <p:ext uri="{BB962C8B-B14F-4D97-AF65-F5344CB8AC3E}">
        <p14:creationId xmlns:p14="http://schemas.microsoft.com/office/powerpoint/2010/main" val="410561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1A8DC9E-51F6-4CE6-81CC-0F20515B69AE}"/>
              </a:ext>
            </a:extLst>
          </p:cNvPr>
          <p:cNvSpPr txBox="1"/>
          <p:nvPr/>
        </p:nvSpPr>
        <p:spPr>
          <a:xfrm>
            <a:off x="618507" y="899630"/>
            <a:ext cx="8124126" cy="430887"/>
          </a:xfrm>
          <a:prstGeom prst="rect">
            <a:avLst/>
          </a:prstGeom>
          <a:noFill/>
        </p:spPr>
        <p:txBody>
          <a:bodyPr wrap="square" rtlCol="0">
            <a:spAutoFit/>
          </a:bodyPr>
          <a:lstStyle/>
          <a:p>
            <a:r>
              <a:rPr lang="es-ES" sz="2200" dirty="0">
                <a:solidFill>
                  <a:srgbClr val="D13C47"/>
                </a:solidFill>
                <a:sym typeface="Work Sans Light"/>
              </a:rPr>
              <a:t>3.2 Estado PMI</a:t>
            </a:r>
            <a:endParaRPr lang="es-CO" sz="2200" dirty="0">
              <a:solidFill>
                <a:srgbClr val="D13C47"/>
              </a:solidFill>
            </a:endParaRPr>
          </a:p>
        </p:txBody>
      </p:sp>
      <p:graphicFrame>
        <p:nvGraphicFramePr>
          <p:cNvPr id="2" name="Tabla 1">
            <a:extLst>
              <a:ext uri="{FF2B5EF4-FFF2-40B4-BE49-F238E27FC236}">
                <a16:creationId xmlns:a16="http://schemas.microsoft.com/office/drawing/2014/main" id="{4806A169-F55A-4B78-9A9E-3B1E7161C1CE}"/>
              </a:ext>
            </a:extLst>
          </p:cNvPr>
          <p:cNvGraphicFramePr>
            <a:graphicFrameLocks noGrp="1"/>
          </p:cNvGraphicFramePr>
          <p:nvPr/>
        </p:nvGraphicFramePr>
        <p:xfrm>
          <a:off x="619433" y="1586768"/>
          <a:ext cx="10776154" cy="4209673"/>
        </p:xfrm>
        <a:graphic>
          <a:graphicData uri="http://schemas.openxmlformats.org/drawingml/2006/table">
            <a:tbl>
              <a:tblPr firstRow="1" bandRow="1">
                <a:tableStyleId>{073A0DAA-6AF3-43AB-8588-CEC1D06C72B9}</a:tableStyleId>
              </a:tblPr>
              <a:tblGrid>
                <a:gridCol w="4853977">
                  <a:extLst>
                    <a:ext uri="{9D8B030D-6E8A-4147-A177-3AD203B41FA5}">
                      <a16:colId xmlns:a16="http://schemas.microsoft.com/office/drawing/2014/main" val="1309171736"/>
                    </a:ext>
                  </a:extLst>
                </a:gridCol>
                <a:gridCol w="2416552">
                  <a:extLst>
                    <a:ext uri="{9D8B030D-6E8A-4147-A177-3AD203B41FA5}">
                      <a16:colId xmlns:a16="http://schemas.microsoft.com/office/drawing/2014/main" val="782567514"/>
                    </a:ext>
                  </a:extLst>
                </a:gridCol>
                <a:gridCol w="3505625">
                  <a:extLst>
                    <a:ext uri="{9D8B030D-6E8A-4147-A177-3AD203B41FA5}">
                      <a16:colId xmlns:a16="http://schemas.microsoft.com/office/drawing/2014/main" val="3509107237"/>
                    </a:ext>
                  </a:extLst>
                </a:gridCol>
              </a:tblGrid>
              <a:tr h="752249">
                <a:tc gridSpan="3">
                  <a:txBody>
                    <a:bodyPr/>
                    <a:lstStyle/>
                    <a:p>
                      <a:pPr algn="ctr"/>
                      <a:r>
                        <a:rPr lang="es-ES" dirty="0"/>
                        <a:t>ESTADO PLAN DE MEJORAMIENTO INSTITUCIONAL (CORTE 31/12/2023)</a:t>
                      </a:r>
                      <a:endParaRPr lang="es-CO" dirty="0"/>
                    </a:p>
                  </a:txBody>
                  <a:tcPr anchor="ctr">
                    <a:solidFill>
                      <a:srgbClr val="D13C47"/>
                    </a:solidFill>
                  </a:tcPr>
                </a:tc>
                <a:tc hMerge="1">
                  <a:txBody>
                    <a:bodyPr/>
                    <a:lstStyle/>
                    <a:p>
                      <a:endParaRPr lang="es-CO"/>
                    </a:p>
                  </a:txBody>
                  <a:tcPr>
                    <a:solidFill>
                      <a:srgbClr val="D13C47"/>
                    </a:solidFill>
                  </a:tcPr>
                </a:tc>
                <a:tc hMerge="1">
                  <a:txBody>
                    <a:bodyPr/>
                    <a:lstStyle/>
                    <a:p>
                      <a:endParaRPr lang="es-CO" dirty="0"/>
                    </a:p>
                  </a:txBody>
                  <a:tcPr>
                    <a:solidFill>
                      <a:srgbClr val="D13C47"/>
                    </a:solidFill>
                  </a:tcPr>
                </a:tc>
                <a:extLst>
                  <a:ext uri="{0D108BD9-81ED-4DB2-BD59-A6C34878D82A}">
                    <a16:rowId xmlns:a16="http://schemas.microsoft.com/office/drawing/2014/main" val="3775507631"/>
                  </a:ext>
                </a:extLst>
              </a:tr>
              <a:tr h="448428">
                <a:tc>
                  <a:txBody>
                    <a:bodyPr/>
                    <a:lstStyle/>
                    <a:p>
                      <a:pPr algn="ctr"/>
                      <a:r>
                        <a:rPr lang="es-ES" b="1" dirty="0"/>
                        <a:t>ESTADO HALLAZGOS</a:t>
                      </a:r>
                      <a:endParaRPr lang="es-CO" b="1" dirty="0"/>
                    </a:p>
                  </a:txBody>
                  <a:tcPr anchor="ctr"/>
                </a:tc>
                <a:tc>
                  <a:txBody>
                    <a:bodyPr/>
                    <a:lstStyle/>
                    <a:p>
                      <a:pPr algn="ctr"/>
                      <a:r>
                        <a:rPr lang="es-ES" b="1" dirty="0"/>
                        <a:t>CANTIDAD</a:t>
                      </a:r>
                      <a:endParaRPr lang="es-CO" b="1" dirty="0"/>
                    </a:p>
                  </a:txBody>
                  <a:tcPr anchor="ctr"/>
                </a:tc>
                <a:tc>
                  <a:txBody>
                    <a:bodyPr/>
                    <a:lstStyle/>
                    <a:p>
                      <a:pPr algn="ctr"/>
                      <a:r>
                        <a:rPr lang="es-ES" b="1" dirty="0"/>
                        <a:t>PORCENTAJE</a:t>
                      </a:r>
                      <a:endParaRPr lang="es-CO" b="1" dirty="0"/>
                    </a:p>
                  </a:txBody>
                  <a:tcPr anchor="ctr"/>
                </a:tc>
                <a:extLst>
                  <a:ext uri="{0D108BD9-81ED-4DB2-BD59-A6C34878D82A}">
                    <a16:rowId xmlns:a16="http://schemas.microsoft.com/office/drawing/2014/main" val="181387517"/>
                  </a:ext>
                </a:extLst>
              </a:tr>
              <a:tr h="752249">
                <a:tc>
                  <a:txBody>
                    <a:bodyPr/>
                    <a:lstStyle/>
                    <a:p>
                      <a:r>
                        <a:rPr lang="es-ES" sz="1700" dirty="0"/>
                        <a:t>Total</a:t>
                      </a:r>
                      <a:r>
                        <a:rPr lang="es-ES" sz="1700" baseline="0" dirty="0"/>
                        <a:t> </a:t>
                      </a:r>
                      <a:r>
                        <a:rPr lang="es-ES" sz="1700" dirty="0"/>
                        <a:t>Hallazgos</a:t>
                      </a:r>
                      <a:endParaRPr lang="es-CO" sz="1700" b="1" i="0" dirty="0"/>
                    </a:p>
                  </a:txBody>
                  <a:tcPr anchor="ctr"/>
                </a:tc>
                <a:tc>
                  <a:txBody>
                    <a:bodyPr/>
                    <a:lstStyle/>
                    <a:p>
                      <a:pPr algn="ctr"/>
                      <a:r>
                        <a:rPr lang="es-CO" sz="1700" b="1" i="0" dirty="0"/>
                        <a:t>73</a:t>
                      </a:r>
                    </a:p>
                  </a:txBody>
                  <a:tcPr anchor="ctr"/>
                </a:tc>
                <a:tc>
                  <a:txBody>
                    <a:bodyPr/>
                    <a:lstStyle/>
                    <a:p>
                      <a:pPr algn="ctr"/>
                      <a:r>
                        <a:rPr lang="es-CO" sz="1700" b="1" i="0" dirty="0"/>
                        <a:t>100%</a:t>
                      </a:r>
                    </a:p>
                  </a:txBody>
                  <a:tcPr anchor="ctr"/>
                </a:tc>
                <a:extLst>
                  <a:ext uri="{0D108BD9-81ED-4DB2-BD59-A6C34878D82A}">
                    <a16:rowId xmlns:a16="http://schemas.microsoft.com/office/drawing/2014/main" val="1466760287"/>
                  </a:ext>
                </a:extLst>
              </a:tr>
              <a:tr h="752249">
                <a:tc>
                  <a:txBody>
                    <a:bodyPr/>
                    <a:lstStyle/>
                    <a:p>
                      <a:r>
                        <a:rPr lang="es-ES" sz="1700" dirty="0"/>
                        <a:t>Hallazgos Cumplidos (CGR  – OCI)</a:t>
                      </a:r>
                      <a:endParaRPr lang="es-CO" sz="1700" dirty="0"/>
                    </a:p>
                  </a:txBody>
                  <a:tcPr anchor="ctr"/>
                </a:tc>
                <a:tc>
                  <a:txBody>
                    <a:bodyPr/>
                    <a:lstStyle/>
                    <a:p>
                      <a:pPr algn="ctr"/>
                      <a:r>
                        <a:rPr lang="es-CO" sz="1700" dirty="0"/>
                        <a:t>33</a:t>
                      </a:r>
                    </a:p>
                  </a:txBody>
                  <a:tcPr anchor="ctr"/>
                </a:tc>
                <a:tc>
                  <a:txBody>
                    <a:bodyPr/>
                    <a:lstStyle/>
                    <a:p>
                      <a:pPr algn="ctr"/>
                      <a:r>
                        <a:rPr lang="es-CO" sz="1700" dirty="0"/>
                        <a:t>45%</a:t>
                      </a:r>
                    </a:p>
                  </a:txBody>
                  <a:tcPr anchor="ctr"/>
                </a:tc>
                <a:extLst>
                  <a:ext uri="{0D108BD9-81ED-4DB2-BD59-A6C34878D82A}">
                    <a16:rowId xmlns:a16="http://schemas.microsoft.com/office/drawing/2014/main" val="1511185155"/>
                  </a:ext>
                </a:extLst>
              </a:tr>
              <a:tr h="752249">
                <a:tc>
                  <a:txBody>
                    <a:bodyPr/>
                    <a:lstStyle/>
                    <a:p>
                      <a:r>
                        <a:rPr lang="es-ES" sz="1700" dirty="0"/>
                        <a:t>Hallazgos en Ejecución (CGR  – OCI )</a:t>
                      </a:r>
                      <a:endParaRPr lang="es-CO" sz="1700" dirty="0"/>
                    </a:p>
                  </a:txBody>
                  <a:tcPr anchor="ctr"/>
                </a:tc>
                <a:tc>
                  <a:txBody>
                    <a:bodyPr/>
                    <a:lstStyle/>
                    <a:p>
                      <a:pPr algn="ctr"/>
                      <a:r>
                        <a:rPr lang="es-CO" sz="1700" dirty="0"/>
                        <a:t>21</a:t>
                      </a:r>
                    </a:p>
                  </a:txBody>
                  <a:tcPr anchor="ctr"/>
                </a:tc>
                <a:tc>
                  <a:txBody>
                    <a:bodyPr/>
                    <a:lstStyle/>
                    <a:p>
                      <a:pPr algn="ctr"/>
                      <a:r>
                        <a:rPr lang="es-CO" sz="1700" dirty="0"/>
                        <a:t>29%</a:t>
                      </a:r>
                    </a:p>
                  </a:txBody>
                  <a:tcPr anchor="ctr"/>
                </a:tc>
                <a:extLst>
                  <a:ext uri="{0D108BD9-81ED-4DB2-BD59-A6C34878D82A}">
                    <a16:rowId xmlns:a16="http://schemas.microsoft.com/office/drawing/2014/main" val="1628372122"/>
                  </a:ext>
                </a:extLst>
              </a:tr>
              <a:tr h="752249">
                <a:tc>
                  <a:txBody>
                    <a:bodyPr/>
                    <a:lstStyle/>
                    <a:p>
                      <a:r>
                        <a:rPr lang="es-ES" sz="1700" dirty="0"/>
                        <a:t>Hallazgos Vencidos (CGR  – OCI )</a:t>
                      </a:r>
                      <a:endParaRPr lang="es-CO" sz="1700" dirty="0"/>
                    </a:p>
                  </a:txBody>
                  <a:tcPr anchor="ctr"/>
                </a:tc>
                <a:tc>
                  <a:txBody>
                    <a:bodyPr/>
                    <a:lstStyle/>
                    <a:p>
                      <a:pPr algn="ctr"/>
                      <a:r>
                        <a:rPr lang="es-CO" sz="1700" dirty="0"/>
                        <a:t>19</a:t>
                      </a:r>
                    </a:p>
                  </a:txBody>
                  <a:tcPr anchor="ctr"/>
                </a:tc>
                <a:tc>
                  <a:txBody>
                    <a:bodyPr/>
                    <a:lstStyle/>
                    <a:p>
                      <a:pPr algn="ctr"/>
                      <a:r>
                        <a:rPr lang="es-CO" sz="1700" dirty="0"/>
                        <a:t>26%</a:t>
                      </a:r>
                    </a:p>
                  </a:txBody>
                  <a:tcPr anchor="ctr"/>
                </a:tc>
                <a:extLst>
                  <a:ext uri="{0D108BD9-81ED-4DB2-BD59-A6C34878D82A}">
                    <a16:rowId xmlns:a16="http://schemas.microsoft.com/office/drawing/2014/main" val="1395340131"/>
                  </a:ext>
                </a:extLst>
              </a:tr>
            </a:tbl>
          </a:graphicData>
        </a:graphic>
      </p:graphicFrame>
    </p:spTree>
    <p:extLst>
      <p:ext uri="{BB962C8B-B14F-4D97-AF65-F5344CB8AC3E}">
        <p14:creationId xmlns:p14="http://schemas.microsoft.com/office/powerpoint/2010/main" val="362419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8CCBD6C-4718-4F90-92D1-6BD4203F56DB}"/>
              </a:ext>
            </a:extLst>
          </p:cNvPr>
          <p:cNvGraphicFramePr>
            <a:graphicFrameLocks noGrp="1"/>
          </p:cNvGraphicFramePr>
          <p:nvPr>
            <p:extLst>
              <p:ext uri="{D42A27DB-BD31-4B8C-83A1-F6EECF244321}">
                <p14:modId xmlns:p14="http://schemas.microsoft.com/office/powerpoint/2010/main" val="335209087"/>
              </p:ext>
            </p:extLst>
          </p:nvPr>
        </p:nvGraphicFramePr>
        <p:xfrm>
          <a:off x="846082" y="1481959"/>
          <a:ext cx="10499835" cy="4003448"/>
        </p:xfrm>
        <a:graphic>
          <a:graphicData uri="http://schemas.openxmlformats.org/drawingml/2006/table">
            <a:tbl>
              <a:tblPr firstRow="1" bandRow="1">
                <a:tableStyleId>{073A0DAA-6AF3-43AB-8588-CEC1D06C72B9}</a:tableStyleId>
              </a:tblPr>
              <a:tblGrid>
                <a:gridCol w="5817476">
                  <a:extLst>
                    <a:ext uri="{9D8B030D-6E8A-4147-A177-3AD203B41FA5}">
                      <a16:colId xmlns:a16="http://schemas.microsoft.com/office/drawing/2014/main" val="1128712777"/>
                    </a:ext>
                  </a:extLst>
                </a:gridCol>
                <a:gridCol w="4682359">
                  <a:extLst>
                    <a:ext uri="{9D8B030D-6E8A-4147-A177-3AD203B41FA5}">
                      <a16:colId xmlns:a16="http://schemas.microsoft.com/office/drawing/2014/main" val="34270640"/>
                    </a:ext>
                  </a:extLst>
                </a:gridCol>
              </a:tblGrid>
              <a:tr h="486635">
                <a:tc gridSpan="2">
                  <a:txBody>
                    <a:bodyPr/>
                    <a:lstStyle/>
                    <a:p>
                      <a:pPr algn="ctr"/>
                      <a:r>
                        <a:rPr lang="es-ES" dirty="0"/>
                        <a:t>NÚMERO DE HALLAZGOS POR TIPO DE AUDITORIA (corte 31 de mayo de 2024)</a:t>
                      </a:r>
                      <a:endParaRPr lang="es-CO" dirty="0"/>
                    </a:p>
                  </a:txBody>
                  <a:tcPr anchor="ctr">
                    <a:solidFill>
                      <a:srgbClr val="D13C47"/>
                    </a:solidFill>
                  </a:tcPr>
                </a:tc>
                <a:tc hMerge="1">
                  <a:txBody>
                    <a:bodyPr/>
                    <a:lstStyle/>
                    <a:p>
                      <a:pPr algn="ctr"/>
                      <a:endParaRPr lang="es-CO" dirty="0"/>
                    </a:p>
                  </a:txBody>
                  <a:tcPr>
                    <a:solidFill>
                      <a:srgbClr val="D13C47"/>
                    </a:solidFill>
                  </a:tcPr>
                </a:tc>
                <a:extLst>
                  <a:ext uri="{0D108BD9-81ED-4DB2-BD59-A6C34878D82A}">
                    <a16:rowId xmlns:a16="http://schemas.microsoft.com/office/drawing/2014/main" val="1853718818"/>
                  </a:ext>
                </a:extLst>
              </a:tr>
              <a:tr h="531811">
                <a:tc>
                  <a:txBody>
                    <a:bodyPr/>
                    <a:lstStyle/>
                    <a:p>
                      <a:pPr algn="ctr"/>
                      <a:r>
                        <a:rPr lang="es-ES" b="1" dirty="0"/>
                        <a:t>TIPO AUDITORIA</a:t>
                      </a:r>
                      <a:endParaRPr lang="es-CO" b="1" dirty="0"/>
                    </a:p>
                  </a:txBody>
                  <a:tcPr anchor="ctr"/>
                </a:tc>
                <a:tc>
                  <a:txBody>
                    <a:bodyPr/>
                    <a:lstStyle/>
                    <a:p>
                      <a:pPr algn="ctr"/>
                      <a:r>
                        <a:rPr lang="es-ES" b="1" dirty="0"/>
                        <a:t>CANTIDAD DE HALLAZGOS</a:t>
                      </a:r>
                      <a:endParaRPr lang="es-CO" b="1" dirty="0"/>
                    </a:p>
                  </a:txBody>
                  <a:tcPr anchor="ctr"/>
                </a:tc>
                <a:extLst>
                  <a:ext uri="{0D108BD9-81ED-4DB2-BD59-A6C34878D82A}">
                    <a16:rowId xmlns:a16="http://schemas.microsoft.com/office/drawing/2014/main" val="1014919205"/>
                  </a:ext>
                </a:extLst>
              </a:tr>
              <a:tr h="1039208">
                <a:tc>
                  <a:txBody>
                    <a:bodyPr/>
                    <a:lstStyle/>
                    <a:p>
                      <a:r>
                        <a:rPr lang="es-ES" sz="1700" dirty="0"/>
                        <a:t>Hallazgos Contraloría General de la República - CGR</a:t>
                      </a:r>
                      <a:endParaRPr lang="es-CO" sz="1700" dirty="0"/>
                    </a:p>
                  </a:txBody>
                  <a:tcPr anchor="ctr"/>
                </a:tc>
                <a:tc>
                  <a:txBody>
                    <a:bodyPr/>
                    <a:lstStyle/>
                    <a:p>
                      <a:pPr algn="ctr"/>
                      <a:r>
                        <a:rPr lang="es-CO" sz="1700" dirty="0"/>
                        <a:t>1</a:t>
                      </a:r>
                    </a:p>
                    <a:p>
                      <a:pPr algn="ctr"/>
                      <a:r>
                        <a:rPr lang="es-CO" sz="1700" dirty="0"/>
                        <a:t>SIPAR No. 2023-288398-82111-SE</a:t>
                      </a:r>
                    </a:p>
                  </a:txBody>
                  <a:tcPr anchor="ctr"/>
                </a:tc>
                <a:extLst>
                  <a:ext uri="{0D108BD9-81ED-4DB2-BD59-A6C34878D82A}">
                    <a16:rowId xmlns:a16="http://schemas.microsoft.com/office/drawing/2014/main" val="3850870436"/>
                  </a:ext>
                </a:extLst>
              </a:tr>
              <a:tr h="1071054">
                <a:tc>
                  <a:txBody>
                    <a:bodyPr/>
                    <a:lstStyle/>
                    <a:p>
                      <a:r>
                        <a:rPr lang="es-ES" sz="1700" dirty="0"/>
                        <a:t>Hallazgos Visitas de Oficina de Control Interno</a:t>
                      </a:r>
                      <a:endParaRPr lang="es-CO" sz="1700" dirty="0"/>
                    </a:p>
                  </a:txBody>
                  <a:tcPr anchor="ctr"/>
                </a:tc>
                <a:tc>
                  <a:txBody>
                    <a:bodyPr/>
                    <a:lstStyle/>
                    <a:p>
                      <a:pPr algn="ctr"/>
                      <a:r>
                        <a:rPr lang="es-CO" sz="1700" dirty="0"/>
                        <a:t>36</a:t>
                      </a:r>
                    </a:p>
                  </a:txBody>
                  <a:tcPr anchor="ctr"/>
                </a:tc>
                <a:extLst>
                  <a:ext uri="{0D108BD9-81ED-4DB2-BD59-A6C34878D82A}">
                    <a16:rowId xmlns:a16="http://schemas.microsoft.com/office/drawing/2014/main" val="2591164245"/>
                  </a:ext>
                </a:extLst>
              </a:tr>
              <a:tr h="874740">
                <a:tc>
                  <a:txBody>
                    <a:bodyPr/>
                    <a:lstStyle/>
                    <a:p>
                      <a:r>
                        <a:rPr lang="es-ES" sz="1800" b="1" dirty="0"/>
                        <a:t>Total</a:t>
                      </a:r>
                      <a:r>
                        <a:rPr lang="es-ES" sz="1800" b="1" baseline="0" dirty="0"/>
                        <a:t> </a:t>
                      </a:r>
                      <a:r>
                        <a:rPr lang="es-ES" sz="1800" b="1" dirty="0"/>
                        <a:t>Hallazgos</a:t>
                      </a:r>
                      <a:endParaRPr lang="es-CO" sz="1800" b="1" dirty="0"/>
                    </a:p>
                  </a:txBody>
                  <a:tcPr anchor="ctr"/>
                </a:tc>
                <a:tc>
                  <a:txBody>
                    <a:bodyPr/>
                    <a:lstStyle/>
                    <a:p>
                      <a:pPr algn="ctr"/>
                      <a:r>
                        <a:rPr lang="es-CO" sz="1800" b="1" dirty="0"/>
                        <a:t>37</a:t>
                      </a:r>
                    </a:p>
                  </a:txBody>
                  <a:tcPr anchor="ctr"/>
                </a:tc>
                <a:extLst>
                  <a:ext uri="{0D108BD9-81ED-4DB2-BD59-A6C34878D82A}">
                    <a16:rowId xmlns:a16="http://schemas.microsoft.com/office/drawing/2014/main" val="4074674145"/>
                  </a:ext>
                </a:extLst>
              </a:tr>
            </a:tbl>
          </a:graphicData>
        </a:graphic>
      </p:graphicFrame>
      <p:sp>
        <p:nvSpPr>
          <p:cNvPr id="5" name="CuadroTexto 4">
            <a:extLst>
              <a:ext uri="{FF2B5EF4-FFF2-40B4-BE49-F238E27FC236}">
                <a16:creationId xmlns:a16="http://schemas.microsoft.com/office/drawing/2014/main" id="{11A8DC9E-51F6-4CE6-81CC-0F20515B69AE}"/>
              </a:ext>
            </a:extLst>
          </p:cNvPr>
          <p:cNvSpPr txBox="1"/>
          <p:nvPr/>
        </p:nvSpPr>
        <p:spPr>
          <a:xfrm>
            <a:off x="193964" y="899630"/>
            <a:ext cx="8124126" cy="430887"/>
          </a:xfrm>
          <a:prstGeom prst="rect">
            <a:avLst/>
          </a:prstGeom>
          <a:noFill/>
        </p:spPr>
        <p:txBody>
          <a:bodyPr wrap="square" rtlCol="0">
            <a:spAutoFit/>
          </a:bodyPr>
          <a:lstStyle/>
          <a:p>
            <a:r>
              <a:rPr lang="es-ES" sz="2200" dirty="0">
                <a:solidFill>
                  <a:srgbClr val="D13C47"/>
                </a:solidFill>
                <a:sym typeface="Work Sans Light"/>
              </a:rPr>
              <a:t>3.3 Hallazgos por tipo de auditoría generados durante el 2024</a:t>
            </a:r>
            <a:endParaRPr lang="es-CO" sz="2200" dirty="0">
              <a:solidFill>
                <a:srgbClr val="D13C47"/>
              </a:solidFill>
            </a:endParaRPr>
          </a:p>
        </p:txBody>
      </p:sp>
    </p:spTree>
    <p:extLst>
      <p:ext uri="{BB962C8B-B14F-4D97-AF65-F5344CB8AC3E}">
        <p14:creationId xmlns:p14="http://schemas.microsoft.com/office/powerpoint/2010/main" val="365833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2861C3-31C6-4C12-B8D4-1BF1B66B8362}"/>
              </a:ext>
            </a:extLst>
          </p:cNvPr>
          <p:cNvSpPr txBox="1"/>
          <p:nvPr/>
        </p:nvSpPr>
        <p:spPr>
          <a:xfrm>
            <a:off x="531422" y="877859"/>
            <a:ext cx="11377352" cy="430887"/>
          </a:xfrm>
          <a:prstGeom prst="rect">
            <a:avLst/>
          </a:prstGeom>
          <a:noFill/>
        </p:spPr>
        <p:txBody>
          <a:bodyPr wrap="square" rtlCol="0">
            <a:spAutoFit/>
          </a:bodyPr>
          <a:lstStyle/>
          <a:p>
            <a:r>
              <a:rPr lang="es-CO" sz="2200" dirty="0">
                <a:solidFill>
                  <a:srgbClr val="D13C47"/>
                </a:solidFill>
                <a:sym typeface="Work Sans Light"/>
              </a:rPr>
              <a:t>3.4 Proceso de Replanteamiento – PDM Hallazgos CGR</a:t>
            </a:r>
            <a:endParaRPr lang="es-CO" sz="2200" dirty="0">
              <a:solidFill>
                <a:srgbClr val="D13C47"/>
              </a:solidFill>
            </a:endParaRPr>
          </a:p>
        </p:txBody>
      </p:sp>
      <p:sp>
        <p:nvSpPr>
          <p:cNvPr id="5" name="Subtítulo 2">
            <a:extLst>
              <a:ext uri="{FF2B5EF4-FFF2-40B4-BE49-F238E27FC236}">
                <a16:creationId xmlns:a16="http://schemas.microsoft.com/office/drawing/2014/main" id="{F36F79A1-C439-4437-AAA2-4DEF4798625D}"/>
              </a:ext>
            </a:extLst>
          </p:cNvPr>
          <p:cNvSpPr>
            <a:spLocks noGrp="1"/>
          </p:cNvSpPr>
          <p:nvPr>
            <p:ph type="subTitle" idx="1"/>
          </p:nvPr>
        </p:nvSpPr>
        <p:spPr>
          <a:xfrm>
            <a:off x="609188" y="1719807"/>
            <a:ext cx="10461522" cy="3612301"/>
          </a:xfrm>
        </p:spPr>
        <p:txBody>
          <a:bodyPr>
            <a:normAutofit lnSpcReduction="10000"/>
          </a:bodyPr>
          <a:lstStyle/>
          <a:p>
            <a:pPr marL="457200" indent="-457200" algn="just">
              <a:buAutoNum type="arabicPeriod"/>
            </a:pPr>
            <a:r>
              <a:rPr lang="es-ES" dirty="0"/>
              <a:t>En atención a sugerencia de la CGR, en el marco de la Resolución 012 de 2017, Decreto Ley 403 de 2020, Circular 015 de 2020 y Resolución Ordinaria 064 de octubre de 2023, se realizó replanteamiento del PMI.</a:t>
            </a:r>
          </a:p>
          <a:p>
            <a:pPr marL="457200" indent="-457200" algn="just">
              <a:buAutoNum type="arabicPeriod"/>
            </a:pPr>
            <a:r>
              <a:rPr lang="es-ES" dirty="0"/>
              <a:t>Principales modificaciones en las acciones de mejora, metas, actividades, unidad de medida, y las fechas de implementación.</a:t>
            </a:r>
          </a:p>
          <a:p>
            <a:pPr marL="457200" indent="-457200" algn="just">
              <a:buAutoNum type="arabicPeriod"/>
            </a:pPr>
            <a:r>
              <a:rPr lang="es-ES" dirty="0"/>
              <a:t>Dependencias involucradas en las acciones de mejora formuladas:</a:t>
            </a:r>
          </a:p>
          <a:p>
            <a:pPr marL="800100" lvl="1" indent="-342900" algn="just">
              <a:buFontTx/>
              <a:buChar char="-"/>
            </a:pPr>
            <a:r>
              <a:rPr lang="es-ES" dirty="0"/>
              <a:t>Dirección de Indígenas, ROM y Minorías - DAI</a:t>
            </a:r>
          </a:p>
          <a:p>
            <a:pPr marL="800100" lvl="1" indent="-342900" algn="just">
              <a:buFontTx/>
              <a:buChar char="-"/>
            </a:pPr>
            <a:r>
              <a:rPr lang="es-ES" dirty="0"/>
              <a:t>Subdirección de Proyectos para la Seguridad y Convivencia Ciudadana - SPS</a:t>
            </a:r>
          </a:p>
          <a:p>
            <a:pPr marL="800100" lvl="1" indent="-342900" algn="just">
              <a:buFontTx/>
              <a:buChar char="-"/>
            </a:pPr>
            <a:r>
              <a:rPr lang="es-ES" dirty="0"/>
              <a:t>Oficina Asesora Jurídica - OAJ</a:t>
            </a:r>
          </a:p>
          <a:p>
            <a:pPr marL="800100" lvl="1" indent="-342900" algn="just">
              <a:buFontTx/>
              <a:buChar char="-"/>
            </a:pPr>
            <a:r>
              <a:rPr lang="es-ES" dirty="0"/>
              <a:t>Subdirección Administrativa y Financiera- SAF</a:t>
            </a:r>
            <a:endParaRPr lang="es-CO" dirty="0"/>
          </a:p>
          <a:p>
            <a:pPr algn="l"/>
            <a:endParaRPr lang="es-ES" dirty="0"/>
          </a:p>
          <a:p>
            <a:pPr algn="l"/>
            <a:endParaRPr lang="es-ES" dirty="0"/>
          </a:p>
          <a:p>
            <a:pPr algn="just"/>
            <a:endParaRPr lang="es-CO" dirty="0"/>
          </a:p>
        </p:txBody>
      </p:sp>
    </p:spTree>
    <p:extLst>
      <p:ext uri="{BB962C8B-B14F-4D97-AF65-F5344CB8AC3E}">
        <p14:creationId xmlns:p14="http://schemas.microsoft.com/office/powerpoint/2010/main" val="2428880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A228D-C279-3711-0691-E934ABEEC9DC}"/>
              </a:ext>
            </a:extLst>
          </p:cNvPr>
          <p:cNvSpPr>
            <a:spLocks noGrp="1"/>
          </p:cNvSpPr>
          <p:nvPr>
            <p:ph type="ctrTitle"/>
          </p:nvPr>
        </p:nvSpPr>
        <p:spPr>
          <a:xfrm>
            <a:off x="1851547" y="292182"/>
            <a:ext cx="9144000" cy="875945"/>
          </a:xfrm>
        </p:spPr>
        <p:txBody>
          <a:bodyPr>
            <a:normAutofit/>
          </a:bodyPr>
          <a:lstStyle/>
          <a:p>
            <a:r>
              <a:rPr lang="es-ES" sz="4800" b="1" u="sng" dirty="0">
                <a:latin typeface="Arial Black" panose="020B0A04020102020204" pitchFamily="34" charset="0"/>
              </a:rPr>
              <a:t>GRACIAS…</a:t>
            </a:r>
            <a:endParaRPr lang="es-CO" sz="4800" dirty="0">
              <a:latin typeface="Arial Black" panose="020B0A04020102020204" pitchFamily="34" charset="0"/>
            </a:endParaRPr>
          </a:p>
        </p:txBody>
      </p:sp>
      <p:sp>
        <p:nvSpPr>
          <p:cNvPr id="3" name="Subtítulo 2">
            <a:extLst>
              <a:ext uri="{FF2B5EF4-FFF2-40B4-BE49-F238E27FC236}">
                <a16:creationId xmlns:a16="http://schemas.microsoft.com/office/drawing/2014/main" id="{F7F345E6-4FF8-3540-A4BE-3B2905C37A3E}"/>
              </a:ext>
            </a:extLst>
          </p:cNvPr>
          <p:cNvSpPr>
            <a:spLocks noGrp="1"/>
          </p:cNvSpPr>
          <p:nvPr>
            <p:ph type="subTitle" idx="1"/>
          </p:nvPr>
        </p:nvSpPr>
        <p:spPr>
          <a:xfrm>
            <a:off x="464024" y="1460310"/>
            <a:ext cx="11450472" cy="5397690"/>
          </a:xfrm>
        </p:spPr>
        <p:txBody>
          <a:bodyPr>
            <a:normAutofit/>
          </a:bodyPr>
          <a:lstStyle/>
          <a:p>
            <a:pPr marL="1149663" lvl="2" algn="just"/>
            <a:endParaRPr lang="es-CO" altLang="es-CO" sz="2000" dirty="0">
              <a:latin typeface="Arial" panose="020B0604020202020204" pitchFamily="34" charset="0"/>
              <a:cs typeface="Arial" panose="020B0604020202020204" pitchFamily="34" charset="0"/>
            </a:endParaRPr>
          </a:p>
          <a:p>
            <a:pPr algn="just"/>
            <a:endParaRPr lang="es-ES" sz="5400" b="1" dirty="0">
              <a:solidFill>
                <a:schemeClr val="accent1"/>
              </a:solidFill>
            </a:endParaRPr>
          </a:p>
          <a:p>
            <a:pPr algn="just"/>
            <a:endParaRPr lang="es-ES" sz="5400" b="1" dirty="0">
              <a:solidFill>
                <a:schemeClr val="accent1"/>
              </a:solidFill>
            </a:endParaRPr>
          </a:p>
          <a:p>
            <a:r>
              <a:rPr lang="es-MX" sz="5400" b="1" dirty="0">
                <a:solidFill>
                  <a:srgbClr val="D13C47"/>
                </a:solidFill>
                <a:latin typeface="Arial Black" panose="020B0A04020102020204" pitchFamily="34" charset="0"/>
              </a:rPr>
              <a:t>¡Control Interno, Responsabilidad de todos!</a:t>
            </a:r>
            <a:endParaRPr lang="es-CO" sz="5400" b="1" dirty="0">
              <a:solidFill>
                <a:srgbClr val="D13C47"/>
              </a:solidFill>
              <a:latin typeface="Arial Black" panose="020B0A04020102020204" pitchFamily="34" charset="0"/>
            </a:endParaRPr>
          </a:p>
          <a:p>
            <a:pPr algn="just"/>
            <a:endParaRPr lang="es-ES" sz="2000" dirty="0"/>
          </a:p>
          <a:p>
            <a:pPr algn="r"/>
            <a:r>
              <a:rPr lang="es-ES" sz="2000" dirty="0"/>
              <a:t>	</a:t>
            </a:r>
            <a:r>
              <a:rPr lang="es-CO" sz="2000" dirty="0"/>
              <a:t>						</a:t>
            </a:r>
            <a:r>
              <a:rPr lang="es-CO" b="1" dirty="0"/>
              <a:t>30 noviembre 2023</a:t>
            </a:r>
            <a:endParaRPr lang="es-CO" sz="2000" b="1" dirty="0"/>
          </a:p>
        </p:txBody>
      </p:sp>
    </p:spTree>
    <p:extLst>
      <p:ext uri="{BB962C8B-B14F-4D97-AF65-F5344CB8AC3E}">
        <p14:creationId xmlns:p14="http://schemas.microsoft.com/office/powerpoint/2010/main" val="125654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81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AE08843-773B-D825-BAD1-F65879B1EBC6}"/>
              </a:ext>
            </a:extLst>
          </p:cNvPr>
          <p:cNvSpPr>
            <a:spLocks noGrp="1"/>
          </p:cNvSpPr>
          <p:nvPr>
            <p:ph type="ctrTitle"/>
          </p:nvPr>
        </p:nvSpPr>
        <p:spPr>
          <a:xfrm>
            <a:off x="4580640" y="1533235"/>
            <a:ext cx="7269018" cy="570117"/>
          </a:xfrm>
        </p:spPr>
        <p:txBody>
          <a:bodyPr>
            <a:normAutofit fontScale="90000"/>
          </a:bodyPr>
          <a:lstStyle/>
          <a:p>
            <a:r>
              <a:rPr lang="es-ES" sz="4400" dirty="0">
                <a:solidFill>
                  <a:srgbClr val="D13C47"/>
                </a:solidFill>
                <a:latin typeface="Helvetica" pitchFamily="2" charset="0"/>
              </a:rPr>
              <a:t>Entidades del Sector Interior</a:t>
            </a:r>
            <a:endParaRPr lang="es-CO" sz="4400" dirty="0">
              <a:solidFill>
                <a:srgbClr val="D13C47"/>
              </a:solidFill>
              <a:latin typeface="Helvetica" pitchFamily="2" charset="0"/>
            </a:endParaRPr>
          </a:p>
        </p:txBody>
      </p:sp>
      <p:sp>
        <p:nvSpPr>
          <p:cNvPr id="5" name="Subtítulo 2">
            <a:extLst>
              <a:ext uri="{FF2B5EF4-FFF2-40B4-BE49-F238E27FC236}">
                <a16:creationId xmlns:a16="http://schemas.microsoft.com/office/drawing/2014/main" id="{4C15DBF5-275B-626E-770E-C9D9102A6A34}"/>
              </a:ext>
            </a:extLst>
          </p:cNvPr>
          <p:cNvSpPr>
            <a:spLocks noGrp="1"/>
          </p:cNvSpPr>
          <p:nvPr>
            <p:ph type="subTitle" idx="1"/>
          </p:nvPr>
        </p:nvSpPr>
        <p:spPr>
          <a:xfrm>
            <a:off x="4580641" y="2526889"/>
            <a:ext cx="6932934" cy="3333135"/>
          </a:xfrm>
        </p:spPr>
        <p:txBody>
          <a:bodyPr>
            <a:normAutofit fontScale="92500" lnSpcReduction="10000"/>
          </a:bodyPr>
          <a:lstStyle/>
          <a:p>
            <a:pPr marL="342900" indent="-342900" algn="just">
              <a:buFont typeface="Arial" panose="020B0604020202020204" pitchFamily="34" charset="0"/>
              <a:buChar char="•"/>
            </a:pPr>
            <a:r>
              <a:rPr lang="es-ES" dirty="0"/>
              <a:t>CORPORACIÓN NACIONAL PARA LA RECONSTRUCCIÓN DE LA CUENCA DEL RIO PÁEZ Y ZONAS ALEDAÑAS</a:t>
            </a:r>
          </a:p>
          <a:p>
            <a:pPr marL="342900" indent="-342900" algn="just">
              <a:buFont typeface="Arial" panose="020B0604020202020204" pitchFamily="34" charset="0"/>
              <a:buChar char="•"/>
            </a:pPr>
            <a:r>
              <a:rPr lang="es-ES" dirty="0"/>
              <a:t>DIRECCIÓN NACIONAL DE BOMBEROS</a:t>
            </a:r>
          </a:p>
          <a:p>
            <a:pPr marL="342900" indent="-342900" algn="just">
              <a:buFont typeface="Arial" panose="020B0604020202020204" pitchFamily="34" charset="0"/>
              <a:buChar char="•"/>
            </a:pPr>
            <a:r>
              <a:rPr lang="es-ES" dirty="0"/>
              <a:t>DIRECCIÓN NACIONAL DE DERECHOS DE AUTOR</a:t>
            </a:r>
          </a:p>
          <a:p>
            <a:pPr marL="342900" indent="-342900" algn="just">
              <a:buFont typeface="Arial" panose="020B0604020202020204" pitchFamily="34" charset="0"/>
              <a:buChar char="•"/>
            </a:pPr>
            <a:r>
              <a:rPr lang="es-ES" dirty="0"/>
              <a:t>IMPRENTA NACIONAL DE COLOMBIA</a:t>
            </a:r>
          </a:p>
          <a:p>
            <a:pPr marL="342900" indent="-342900" algn="just">
              <a:buFont typeface="Arial" panose="020B0604020202020204" pitchFamily="34" charset="0"/>
              <a:buChar char="•"/>
            </a:pPr>
            <a:r>
              <a:rPr lang="es-ES" dirty="0"/>
              <a:t>MINISTERIO DEL INTERIOR</a:t>
            </a:r>
          </a:p>
          <a:p>
            <a:pPr marL="342900" indent="-342900" algn="just">
              <a:buFont typeface="Arial" panose="020B0604020202020204" pitchFamily="34" charset="0"/>
              <a:buChar char="•"/>
            </a:pPr>
            <a:r>
              <a:rPr lang="es-ES" dirty="0"/>
              <a:t>UNIDAD NACIONAL DE PROTECCIÓN</a:t>
            </a:r>
            <a:endParaRPr lang="es-CO" dirty="0"/>
          </a:p>
        </p:txBody>
      </p:sp>
      <p:pic>
        <p:nvPicPr>
          <p:cNvPr id="6" name="Imagen 5" descr="Una persona sonriendo&#10;&#10;Descripción generada automáticamente">
            <a:extLst>
              <a:ext uri="{FF2B5EF4-FFF2-40B4-BE49-F238E27FC236}">
                <a16:creationId xmlns:a16="http://schemas.microsoft.com/office/drawing/2014/main" id="{ED8807A0-93B3-235F-935F-ED465B44BD01}"/>
              </a:ext>
            </a:extLst>
          </p:cNvPr>
          <p:cNvPicPr>
            <a:picLocks noChangeAspect="1"/>
          </p:cNvPicPr>
          <p:nvPr/>
        </p:nvPicPr>
        <p:blipFill rotWithShape="1">
          <a:blip r:embed="rId2">
            <a:extLst>
              <a:ext uri="{28A0092B-C50C-407E-A947-70E740481C1C}">
                <a14:useLocalDpi xmlns:a14="http://schemas.microsoft.com/office/drawing/2010/main" val="0"/>
              </a:ext>
            </a:extLst>
          </a:blip>
          <a:srcRect l="30971" t="16576" r="25142" b="11336"/>
          <a:stretch/>
        </p:blipFill>
        <p:spPr>
          <a:xfrm>
            <a:off x="1185192" y="1533235"/>
            <a:ext cx="3092067" cy="4036046"/>
          </a:xfrm>
          <a:prstGeom prst="roundRect">
            <a:avLst>
              <a:gd name="adj" fmla="val 0"/>
            </a:avLst>
          </a:prstGeom>
        </p:spPr>
      </p:pic>
    </p:spTree>
    <p:extLst>
      <p:ext uri="{BB962C8B-B14F-4D97-AF65-F5344CB8AC3E}">
        <p14:creationId xmlns:p14="http://schemas.microsoft.com/office/powerpoint/2010/main" val="281692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6A9FB-236E-4A7B-B7D5-143DD285CE9F}"/>
              </a:ext>
            </a:extLst>
          </p:cNvPr>
          <p:cNvSpPr>
            <a:spLocks noGrp="1"/>
          </p:cNvSpPr>
          <p:nvPr>
            <p:ph type="ctrTitle"/>
          </p:nvPr>
        </p:nvSpPr>
        <p:spPr>
          <a:xfrm>
            <a:off x="1248697" y="915406"/>
            <a:ext cx="9144000" cy="652840"/>
          </a:xfrm>
        </p:spPr>
        <p:txBody>
          <a:bodyPr>
            <a:normAutofit/>
          </a:bodyPr>
          <a:lstStyle/>
          <a:p>
            <a:r>
              <a:rPr lang="es-ES" sz="2800" dirty="0">
                <a:solidFill>
                  <a:srgbClr val="D13C47"/>
                </a:solidFill>
                <a:latin typeface="+mn-lt"/>
                <a:ea typeface="+mn-ea"/>
                <a:cs typeface="+mn-cs"/>
              </a:rPr>
              <a:t>ORDEN DEL DÍA</a:t>
            </a:r>
            <a:endParaRPr lang="es-CO" sz="2800" dirty="0">
              <a:solidFill>
                <a:srgbClr val="D13C47"/>
              </a:solidFill>
              <a:latin typeface="+mn-lt"/>
              <a:ea typeface="+mn-ea"/>
              <a:cs typeface="+mn-cs"/>
            </a:endParaRPr>
          </a:p>
        </p:txBody>
      </p:sp>
      <p:sp>
        <p:nvSpPr>
          <p:cNvPr id="3" name="Subtítulo 2">
            <a:extLst>
              <a:ext uri="{FF2B5EF4-FFF2-40B4-BE49-F238E27FC236}">
                <a16:creationId xmlns:a16="http://schemas.microsoft.com/office/drawing/2014/main" id="{1255467E-C661-44B0-8863-75257C1F0F7A}"/>
              </a:ext>
            </a:extLst>
          </p:cNvPr>
          <p:cNvSpPr>
            <a:spLocks noGrp="1"/>
          </p:cNvSpPr>
          <p:nvPr>
            <p:ph type="subTitle" idx="1"/>
          </p:nvPr>
        </p:nvSpPr>
        <p:spPr>
          <a:xfrm>
            <a:off x="855406" y="2390604"/>
            <a:ext cx="10255045" cy="3361266"/>
          </a:xfrm>
        </p:spPr>
        <p:txBody>
          <a:bodyPr>
            <a:normAutofit lnSpcReduction="10000"/>
          </a:bodyPr>
          <a:lstStyle/>
          <a:p>
            <a:pPr marL="457200" indent="-457200" algn="just">
              <a:buFont typeface="+mj-lt"/>
              <a:buAutoNum type="arabicPeriod"/>
            </a:pPr>
            <a:r>
              <a:rPr lang="es-ES" sz="2800" dirty="0"/>
              <a:t>Llamado a lista y verificación del quorum</a:t>
            </a:r>
          </a:p>
          <a:p>
            <a:pPr marL="457200" indent="-457200" algn="just">
              <a:buFont typeface="+mj-lt"/>
              <a:buAutoNum type="arabicPeriod"/>
            </a:pPr>
            <a:r>
              <a:rPr lang="es-ES" sz="2800" dirty="0"/>
              <a:t>Plan Anual de Auditorías Independientes – PAAI 2024,  de cada una de las entidades.</a:t>
            </a:r>
          </a:p>
          <a:p>
            <a:pPr marL="457200" indent="-457200" algn="just">
              <a:buFont typeface="+mj-lt"/>
              <a:buAutoNum type="arabicPeriod"/>
            </a:pPr>
            <a:r>
              <a:rPr lang="es-CO" sz="2800" dirty="0">
                <a:sym typeface="Work Sans Light"/>
              </a:rPr>
              <a:t>Ejecución presupuestal a corte 31 de mayo del 2024</a:t>
            </a:r>
            <a:r>
              <a:rPr lang="es-ES" sz="2800" dirty="0">
                <a:sym typeface="Work Sans Light"/>
              </a:rPr>
              <a:t>, </a:t>
            </a:r>
            <a:r>
              <a:rPr lang="es-ES" sz="2800" dirty="0"/>
              <a:t>de cada una de las entidades.</a:t>
            </a:r>
            <a:endParaRPr lang="es-ES" sz="2800" dirty="0">
              <a:sym typeface="Work Sans Light"/>
            </a:endParaRPr>
          </a:p>
          <a:p>
            <a:pPr marL="457200" indent="-457200" algn="just">
              <a:buFont typeface="+mj-lt"/>
              <a:buAutoNum type="arabicPeriod"/>
            </a:pPr>
            <a:r>
              <a:rPr lang="es-ES" sz="2800" dirty="0"/>
              <a:t>Plan de Mejoramiento Institucional a 31 de mayo del 2024, de cada una de las entidades.</a:t>
            </a:r>
          </a:p>
          <a:p>
            <a:pPr marL="457200" indent="-457200" algn="just">
              <a:buFont typeface="+mj-lt"/>
              <a:buAutoNum type="arabicPeriod"/>
            </a:pPr>
            <a:r>
              <a:rPr lang="es-ES" sz="2800" dirty="0"/>
              <a:t>Varios</a:t>
            </a:r>
          </a:p>
          <a:p>
            <a:endParaRPr lang="es-CO" dirty="0"/>
          </a:p>
        </p:txBody>
      </p:sp>
    </p:spTree>
    <p:extLst>
      <p:ext uri="{BB962C8B-B14F-4D97-AF65-F5344CB8AC3E}">
        <p14:creationId xmlns:p14="http://schemas.microsoft.com/office/powerpoint/2010/main" val="355463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430E0-BEFE-410A-BA74-EEBE7372924E}"/>
              </a:ext>
            </a:extLst>
          </p:cNvPr>
          <p:cNvSpPr>
            <a:spLocks noGrp="1"/>
          </p:cNvSpPr>
          <p:nvPr>
            <p:ph type="ctrTitle"/>
          </p:nvPr>
        </p:nvSpPr>
        <p:spPr>
          <a:xfrm>
            <a:off x="1524000" y="1595683"/>
            <a:ext cx="9144000" cy="652841"/>
          </a:xfrm>
        </p:spPr>
        <p:txBody>
          <a:bodyPr>
            <a:normAutofit fontScale="90000"/>
          </a:bodyPr>
          <a:lstStyle/>
          <a:p>
            <a:br>
              <a:rPr lang="es-CO" dirty="0"/>
            </a:br>
            <a:endParaRPr lang="es-CO" dirty="0"/>
          </a:p>
        </p:txBody>
      </p:sp>
      <p:sp>
        <p:nvSpPr>
          <p:cNvPr id="3" name="Subtítulo 2">
            <a:extLst>
              <a:ext uri="{FF2B5EF4-FFF2-40B4-BE49-F238E27FC236}">
                <a16:creationId xmlns:a16="http://schemas.microsoft.com/office/drawing/2014/main" id="{4453F2CB-0202-4E20-B84F-2F6F7A5A9352}"/>
              </a:ext>
            </a:extLst>
          </p:cNvPr>
          <p:cNvSpPr>
            <a:spLocks noGrp="1"/>
          </p:cNvSpPr>
          <p:nvPr>
            <p:ph type="subTitle" idx="1"/>
          </p:nvPr>
        </p:nvSpPr>
        <p:spPr>
          <a:xfrm>
            <a:off x="431800" y="1568246"/>
            <a:ext cx="11557000" cy="4916774"/>
          </a:xfrm>
        </p:spPr>
        <p:txBody>
          <a:bodyPr>
            <a:normAutofit fontScale="92500" lnSpcReduction="10000"/>
          </a:bodyPr>
          <a:lstStyle/>
          <a:p>
            <a:r>
              <a:rPr lang="es-CO" b="1" dirty="0">
                <a:solidFill>
                  <a:srgbClr val="333333"/>
                </a:solidFill>
                <a:effectLst/>
                <a:latin typeface="Work Sans" panose="020B0604020202020204" pitchFamily="2" charset="0"/>
                <a:ea typeface="Times New Roman" panose="02020603050405020304" pitchFamily="18" charset="0"/>
              </a:rPr>
              <a:t>Decreto 1083 de 2015</a:t>
            </a:r>
          </a:p>
          <a:p>
            <a:endParaRPr lang="es-CO" dirty="0">
              <a:effectLst/>
              <a:latin typeface="Times New Roman" panose="02020603050405020304" pitchFamily="18" charset="0"/>
              <a:ea typeface="Times New Roman" panose="02020603050405020304" pitchFamily="18" charset="0"/>
            </a:endParaRPr>
          </a:p>
          <a:p>
            <a:pPr algn="just"/>
            <a:r>
              <a:rPr lang="es-CO" b="1" dirty="0">
                <a:solidFill>
                  <a:srgbClr val="333333"/>
                </a:solidFill>
                <a:effectLst/>
                <a:ea typeface="Times New Roman" panose="02020603050405020304" pitchFamily="18" charset="0"/>
              </a:rPr>
              <a:t>ARTÍCULO 2.2.21.3.13. </a:t>
            </a:r>
            <a:r>
              <a:rPr lang="es-CO" b="1" i="1" dirty="0">
                <a:solidFill>
                  <a:srgbClr val="333333"/>
                </a:solidFill>
                <a:effectLst/>
                <a:ea typeface="Times New Roman" panose="02020603050405020304" pitchFamily="18" charset="0"/>
              </a:rPr>
              <a:t>Comités Sectoriales de Auditoría. </a:t>
            </a:r>
            <a:r>
              <a:rPr lang="es-CO" dirty="0">
                <a:solidFill>
                  <a:srgbClr val="333333"/>
                </a:solidFill>
                <a:effectLst/>
                <a:ea typeface="Times New Roman" panose="02020603050405020304" pitchFamily="18" charset="0"/>
              </a:rPr>
              <a:t>Las entidades de la Rama Ejecutiva del orden nacional tendrán un comité sectorial de auditoría interna integrado por los jefes de control interno o quienes haga sus veces de las entidades que integran cada uno de los sectores administrativos, el cual será presidido por el jefe de control interno o quien haga sus veces del ministerio o departamento administrativo cabeza de sector.</a:t>
            </a:r>
            <a:endParaRPr lang="es-CO" dirty="0">
              <a:effectLst/>
              <a:ea typeface="Times New Roman" panose="02020603050405020304" pitchFamily="18" charset="0"/>
            </a:endParaRPr>
          </a:p>
          <a:p>
            <a:pPr algn="just"/>
            <a:r>
              <a:rPr lang="es-CO" dirty="0">
                <a:solidFill>
                  <a:srgbClr val="333333"/>
                </a:solidFill>
                <a:effectLst/>
                <a:ea typeface="Times New Roman" panose="02020603050405020304" pitchFamily="18" charset="0"/>
              </a:rPr>
              <a:t>El comité cumplirá las siguientes funciones:</a:t>
            </a:r>
            <a:endParaRPr lang="es-CO" dirty="0">
              <a:effectLst/>
              <a:ea typeface="Times New Roman" panose="02020603050405020304" pitchFamily="18" charset="0"/>
            </a:endParaRPr>
          </a:p>
          <a:p>
            <a:pPr algn="just"/>
            <a:r>
              <a:rPr lang="es-CO" dirty="0">
                <a:solidFill>
                  <a:srgbClr val="333333"/>
                </a:solidFill>
                <a:effectLst/>
                <a:ea typeface="Times New Roman" panose="02020603050405020304" pitchFamily="18" charset="0"/>
              </a:rPr>
              <a:t>a. Acompañar y apoyar, a las entidades que lo soliciten, en las auditorías que requieran conocimientos especializados.</a:t>
            </a:r>
            <a:endParaRPr lang="es-CO" dirty="0">
              <a:effectLst/>
              <a:ea typeface="Times New Roman" panose="02020603050405020304" pitchFamily="18" charset="0"/>
            </a:endParaRPr>
          </a:p>
          <a:p>
            <a:pPr algn="just"/>
            <a:r>
              <a:rPr lang="es-CO" dirty="0">
                <a:solidFill>
                  <a:srgbClr val="333333"/>
                </a:solidFill>
                <a:effectLst/>
                <a:ea typeface="Times New Roman" panose="02020603050405020304" pitchFamily="18" charset="0"/>
              </a:rPr>
              <a:t>b. Efectuar seguimiento a las auditorías que se adelanten en los temas prioritarios señalados por el Gobierno Nacional.</a:t>
            </a:r>
            <a:endParaRPr lang="es-CO" dirty="0">
              <a:effectLst/>
              <a:ea typeface="Times New Roman" panose="02020603050405020304" pitchFamily="18" charset="0"/>
            </a:endParaRPr>
          </a:p>
          <a:p>
            <a:pPr algn="just"/>
            <a:r>
              <a:rPr lang="es-CO" dirty="0">
                <a:solidFill>
                  <a:srgbClr val="333333"/>
                </a:solidFill>
                <a:effectLst/>
                <a:ea typeface="Times New Roman" panose="02020603050405020304" pitchFamily="18" charset="0"/>
              </a:rPr>
              <a:t>c. Proponer a los jefes de control interno del correspondiente sector administrativo las actividades prioritarias que deben adelantar en sus auditorías y hacer seguimiento a las mismas.</a:t>
            </a:r>
            <a:endParaRPr lang="es-CO" dirty="0">
              <a:effectLst/>
              <a:ea typeface="Times New Roman" panose="02020603050405020304" pitchFamily="18" charset="0"/>
            </a:endParaRPr>
          </a:p>
          <a:p>
            <a:endParaRPr lang="es-CO" dirty="0"/>
          </a:p>
        </p:txBody>
      </p:sp>
      <p:sp>
        <p:nvSpPr>
          <p:cNvPr id="4" name="Título 1">
            <a:extLst>
              <a:ext uri="{FF2B5EF4-FFF2-40B4-BE49-F238E27FC236}">
                <a16:creationId xmlns:a16="http://schemas.microsoft.com/office/drawing/2014/main" id="{5B3302EB-B5B6-458E-8271-A07D22EEF0FB}"/>
              </a:ext>
            </a:extLst>
          </p:cNvPr>
          <p:cNvSpPr txBox="1">
            <a:spLocks/>
          </p:cNvSpPr>
          <p:nvPr/>
        </p:nvSpPr>
        <p:spPr>
          <a:xfrm>
            <a:off x="1524000" y="575268"/>
            <a:ext cx="9144000" cy="6528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dirty="0">
                <a:solidFill>
                  <a:srgbClr val="D13C47"/>
                </a:solidFill>
                <a:latin typeface="+mn-lt"/>
                <a:ea typeface="+mn-ea"/>
                <a:cs typeface="+mn-cs"/>
              </a:rPr>
              <a:t>NORMATIVIDAD</a:t>
            </a:r>
            <a:endParaRPr lang="es-CO" sz="2800" dirty="0">
              <a:solidFill>
                <a:srgbClr val="D13C47"/>
              </a:solidFill>
              <a:latin typeface="+mn-lt"/>
              <a:ea typeface="+mn-ea"/>
              <a:cs typeface="+mn-cs"/>
            </a:endParaRPr>
          </a:p>
        </p:txBody>
      </p:sp>
    </p:spTree>
    <p:extLst>
      <p:ext uri="{BB962C8B-B14F-4D97-AF65-F5344CB8AC3E}">
        <p14:creationId xmlns:p14="http://schemas.microsoft.com/office/powerpoint/2010/main" val="378481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430E0-BEFE-410A-BA74-EEBE7372924E}"/>
              </a:ext>
            </a:extLst>
          </p:cNvPr>
          <p:cNvSpPr>
            <a:spLocks noGrp="1"/>
          </p:cNvSpPr>
          <p:nvPr>
            <p:ph type="ctrTitle"/>
          </p:nvPr>
        </p:nvSpPr>
        <p:spPr>
          <a:xfrm>
            <a:off x="1524000" y="1595683"/>
            <a:ext cx="9144000" cy="652841"/>
          </a:xfrm>
        </p:spPr>
        <p:txBody>
          <a:bodyPr>
            <a:normAutofit fontScale="90000"/>
          </a:bodyPr>
          <a:lstStyle/>
          <a:p>
            <a:br>
              <a:rPr lang="es-CO" dirty="0"/>
            </a:br>
            <a:endParaRPr lang="es-CO" dirty="0"/>
          </a:p>
        </p:txBody>
      </p:sp>
      <p:sp>
        <p:nvSpPr>
          <p:cNvPr id="4" name="Título 1">
            <a:extLst>
              <a:ext uri="{FF2B5EF4-FFF2-40B4-BE49-F238E27FC236}">
                <a16:creationId xmlns:a16="http://schemas.microsoft.com/office/drawing/2014/main" id="{5B3302EB-B5B6-458E-8271-A07D22EEF0FB}"/>
              </a:ext>
            </a:extLst>
          </p:cNvPr>
          <p:cNvSpPr txBox="1">
            <a:spLocks/>
          </p:cNvSpPr>
          <p:nvPr/>
        </p:nvSpPr>
        <p:spPr>
          <a:xfrm>
            <a:off x="1524000" y="575268"/>
            <a:ext cx="9144000" cy="6528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dirty="0">
                <a:solidFill>
                  <a:srgbClr val="D13C47"/>
                </a:solidFill>
                <a:latin typeface="+mn-lt"/>
                <a:ea typeface="+mn-ea"/>
                <a:cs typeface="+mn-cs"/>
              </a:rPr>
              <a:t>NORMATIVIDAD</a:t>
            </a:r>
            <a:endParaRPr lang="es-CO" sz="2800" dirty="0">
              <a:solidFill>
                <a:srgbClr val="D13C47"/>
              </a:solidFill>
              <a:latin typeface="+mn-lt"/>
              <a:ea typeface="+mn-ea"/>
              <a:cs typeface="+mn-cs"/>
            </a:endParaRPr>
          </a:p>
        </p:txBody>
      </p:sp>
      <p:sp>
        <p:nvSpPr>
          <p:cNvPr id="6" name="Subtítulo 2">
            <a:extLst>
              <a:ext uri="{FF2B5EF4-FFF2-40B4-BE49-F238E27FC236}">
                <a16:creationId xmlns:a16="http://schemas.microsoft.com/office/drawing/2014/main" id="{97A2FF16-60A1-4A03-970B-F82008A332B0}"/>
              </a:ext>
            </a:extLst>
          </p:cNvPr>
          <p:cNvSpPr txBox="1">
            <a:spLocks/>
          </p:cNvSpPr>
          <p:nvPr/>
        </p:nvSpPr>
        <p:spPr>
          <a:xfrm>
            <a:off x="609600" y="1214203"/>
            <a:ext cx="11061700" cy="517160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CO" b="1" dirty="0">
              <a:solidFill>
                <a:srgbClr val="333333"/>
              </a:solidFill>
              <a:latin typeface="Work Sans" panose="020B0604020202020204" pitchFamily="2" charset="0"/>
              <a:ea typeface="Times New Roman" panose="02020603050405020304" pitchFamily="18" charset="0"/>
            </a:endParaRPr>
          </a:p>
          <a:p>
            <a:r>
              <a:rPr lang="es-CO" b="1" dirty="0">
                <a:solidFill>
                  <a:srgbClr val="333333"/>
                </a:solidFill>
                <a:latin typeface="Work Sans" panose="020B0604020202020204" pitchFamily="2" charset="0"/>
                <a:ea typeface="Times New Roman" panose="02020603050405020304" pitchFamily="18" charset="0"/>
              </a:rPr>
              <a:t>Decreto 1083 de 2015</a:t>
            </a:r>
            <a:endParaRPr lang="es-CO" dirty="0">
              <a:latin typeface="Times New Roman" panose="02020603050405020304" pitchFamily="18" charset="0"/>
              <a:ea typeface="Times New Roman" panose="02020603050405020304" pitchFamily="18" charset="0"/>
            </a:endParaRPr>
          </a:p>
          <a:p>
            <a:pPr algn="just"/>
            <a:r>
              <a:rPr lang="es-CO" dirty="0">
                <a:solidFill>
                  <a:srgbClr val="333333"/>
                </a:solidFill>
                <a:ea typeface="Times New Roman" panose="02020603050405020304" pitchFamily="18" charset="0"/>
              </a:rPr>
              <a:t>d. Analizar mejores prácticas y casos exitosos para el desarrollo y cumplimiento de los roles de las oficinas de control interno o de quienes desarrollen las competencias asignadas a éstas y proponer su adopción.</a:t>
            </a:r>
          </a:p>
          <a:p>
            <a:pPr algn="just"/>
            <a:r>
              <a:rPr lang="es-CO" dirty="0">
                <a:solidFill>
                  <a:srgbClr val="333333"/>
                </a:solidFill>
                <a:ea typeface="Times New Roman" panose="02020603050405020304" pitchFamily="18" charset="0"/>
              </a:rPr>
              <a:t>e. Canalizar las necesidades de capacitación de los auditores internos de las entidades pertenecientes al sector administrativo y presentarlas al comité sectorial de desarrollo administrativo, para que se tomen las acciones a que haya lugar.</a:t>
            </a:r>
          </a:p>
          <a:p>
            <a:pPr algn="l"/>
            <a:r>
              <a:rPr lang="es-CO" dirty="0">
                <a:solidFill>
                  <a:srgbClr val="333333"/>
                </a:solidFill>
                <a:ea typeface="Times New Roman" panose="02020603050405020304" pitchFamily="18" charset="0"/>
              </a:rPr>
              <a:t>f. Presentar propuestas para el fortalecimiento de la política de control interno en el sector.</a:t>
            </a:r>
            <a:br>
              <a:rPr lang="es-CO" dirty="0">
                <a:solidFill>
                  <a:prstClr val="black"/>
                </a:solidFill>
                <a:ea typeface="Times New Roman" panose="02020603050405020304" pitchFamily="18" charset="0"/>
              </a:rPr>
            </a:br>
            <a:endParaRPr lang="es-CO" dirty="0">
              <a:solidFill>
                <a:prstClr val="black"/>
              </a:solidFill>
              <a:ea typeface="Times New Roman" panose="02020603050405020304" pitchFamily="18" charset="0"/>
            </a:endParaRPr>
          </a:p>
          <a:p>
            <a:pPr algn="just"/>
            <a:r>
              <a:rPr lang="es-CO" b="1" dirty="0">
                <a:solidFill>
                  <a:srgbClr val="333333"/>
                </a:solidFill>
                <a:ea typeface="Times New Roman" panose="02020603050405020304" pitchFamily="18" charset="0"/>
              </a:rPr>
              <a:t>PARÁGRAFO . </a:t>
            </a:r>
            <a:r>
              <a:rPr lang="es-CO" dirty="0">
                <a:solidFill>
                  <a:srgbClr val="333333"/>
                </a:solidFill>
                <a:ea typeface="Times New Roman" panose="02020603050405020304" pitchFamily="18" charset="0"/>
              </a:rPr>
              <a:t>El comité contará con una secretaría técnica ejercida por un jefe de control interno de las entidades pertenecientes al sector administrativo, elegido por la mayoría simple. El comité se reunirá como mínimo dos veces en el</a:t>
            </a:r>
            <a:r>
              <a:rPr lang="es-CO" sz="1800" i="1" dirty="0">
                <a:solidFill>
                  <a:srgbClr val="333333"/>
                </a:solidFill>
                <a:latin typeface="Work Sans" panose="020B0604020202020204" pitchFamily="2" charset="0"/>
                <a:ea typeface="Times New Roman" panose="02020603050405020304" pitchFamily="18" charset="0"/>
              </a:rPr>
              <a:t> </a:t>
            </a:r>
            <a:r>
              <a:rPr lang="es-CO" i="1" dirty="0">
                <a:solidFill>
                  <a:srgbClr val="333333"/>
                </a:solidFill>
                <a:ea typeface="Times New Roman" panose="02020603050405020304" pitchFamily="18" charset="0"/>
              </a:rPr>
              <a:t>año.</a:t>
            </a:r>
            <a:r>
              <a:rPr lang="es-CO" sz="1800" i="1" dirty="0">
                <a:solidFill>
                  <a:srgbClr val="333333"/>
                </a:solidFill>
                <a:latin typeface="Work Sans" panose="020B0604020202020204" pitchFamily="2" charset="0"/>
                <a:ea typeface="Times New Roman" panose="02020603050405020304" pitchFamily="18" charset="0"/>
              </a:rPr>
              <a:t> (Adicionado Decreto 648 de 2017, art </a:t>
            </a:r>
            <a:r>
              <a:rPr lang="es-CO" sz="1800" i="1" dirty="0">
                <a:solidFill>
                  <a:srgbClr val="007BFF"/>
                </a:solidFill>
                <a:latin typeface="Work Sans" panose="020B0604020202020204" pitchFamily="2" charset="0"/>
                <a:ea typeface="Times New Roman" panose="02020603050405020304" pitchFamily="18" charset="0"/>
                <a:hlinkClick r:id="rId2"/>
              </a:rPr>
              <a:t>14</a:t>
            </a:r>
            <a:r>
              <a:rPr lang="es-CO" sz="1800" i="1" dirty="0">
                <a:solidFill>
                  <a:srgbClr val="333333"/>
                </a:solidFill>
                <a:latin typeface="Work Sans" panose="020B0604020202020204" pitchFamily="2" charset="0"/>
                <a:ea typeface="Times New Roman" panose="02020603050405020304" pitchFamily="18" charset="0"/>
              </a:rPr>
              <a:t>)</a:t>
            </a:r>
            <a:endParaRPr lang="es-CO" sz="1800" dirty="0">
              <a:latin typeface="Times New Roman" panose="02020603050405020304" pitchFamily="18" charset="0"/>
              <a:ea typeface="Times New Roman" panose="02020603050405020304" pitchFamily="18" charset="0"/>
            </a:endParaRPr>
          </a:p>
          <a:p>
            <a:pPr algn="just"/>
            <a:endParaRPr lang="es-CO" dirty="0"/>
          </a:p>
        </p:txBody>
      </p:sp>
    </p:spTree>
    <p:extLst>
      <p:ext uri="{BB962C8B-B14F-4D97-AF65-F5344CB8AC3E}">
        <p14:creationId xmlns:p14="http://schemas.microsoft.com/office/powerpoint/2010/main" val="112199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hombre con una flor en la cabeza&#10;&#10;Descripción generada automáticamente con confianza media">
            <a:extLst>
              <a:ext uri="{FF2B5EF4-FFF2-40B4-BE49-F238E27FC236}">
                <a16:creationId xmlns:a16="http://schemas.microsoft.com/office/drawing/2014/main" id="{F6C1DB4F-CBC9-36CD-0768-1F97080D8719}"/>
              </a:ext>
            </a:extLst>
          </p:cNvPr>
          <p:cNvPicPr>
            <a:picLocks noChangeAspect="1"/>
          </p:cNvPicPr>
          <p:nvPr/>
        </p:nvPicPr>
        <p:blipFill rotWithShape="1">
          <a:blip r:embed="rId2">
            <a:extLst>
              <a:ext uri="{28A0092B-C50C-407E-A947-70E740481C1C}">
                <a14:useLocalDpi xmlns:a14="http://schemas.microsoft.com/office/drawing/2010/main" val="0"/>
              </a:ext>
            </a:extLst>
          </a:blip>
          <a:srcRect t="5112" b="43314"/>
          <a:stretch/>
        </p:blipFill>
        <p:spPr>
          <a:xfrm>
            <a:off x="0" y="1071423"/>
            <a:ext cx="12192000" cy="3315852"/>
          </a:xfrm>
          <a:prstGeom prst="rect">
            <a:avLst/>
          </a:prstGeom>
        </p:spPr>
      </p:pic>
      <p:sp>
        <p:nvSpPr>
          <p:cNvPr id="5" name="CuadroTexto 4">
            <a:extLst>
              <a:ext uri="{FF2B5EF4-FFF2-40B4-BE49-F238E27FC236}">
                <a16:creationId xmlns:a16="http://schemas.microsoft.com/office/drawing/2014/main" id="{45322503-F579-0411-67EA-9B9DCE62D11D}"/>
              </a:ext>
            </a:extLst>
          </p:cNvPr>
          <p:cNvSpPr txBox="1"/>
          <p:nvPr/>
        </p:nvSpPr>
        <p:spPr>
          <a:xfrm>
            <a:off x="1248697" y="4666581"/>
            <a:ext cx="10078063" cy="1938992"/>
          </a:xfrm>
          <a:prstGeom prst="rect">
            <a:avLst/>
          </a:prstGeom>
          <a:noFill/>
        </p:spPr>
        <p:txBody>
          <a:bodyPr wrap="square" rtlCol="0">
            <a:spAutoFit/>
          </a:bodyPr>
          <a:lstStyle/>
          <a:p>
            <a:pPr algn="ctr"/>
            <a:r>
              <a:rPr lang="es-CO" sz="4000" dirty="0">
                <a:solidFill>
                  <a:srgbClr val="D13C47"/>
                </a:solidFill>
                <a:sym typeface="Work Sans Light"/>
              </a:rPr>
              <a:t>1. Estado del </a:t>
            </a:r>
            <a:r>
              <a:rPr lang="es-ES" sz="4000" dirty="0">
                <a:solidFill>
                  <a:srgbClr val="D13C47"/>
                </a:solidFill>
              </a:rPr>
              <a:t>Plan Anual de Auditorías Independientes - PAAI,  de cada una de las entidades del sector interior</a:t>
            </a:r>
          </a:p>
        </p:txBody>
      </p:sp>
    </p:spTree>
    <p:extLst>
      <p:ext uri="{BB962C8B-B14F-4D97-AF65-F5344CB8AC3E}">
        <p14:creationId xmlns:p14="http://schemas.microsoft.com/office/powerpoint/2010/main" val="8452304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39D118A2-DD63-12FA-B0D2-216FB6A8845B}"/>
              </a:ext>
            </a:extLst>
          </p:cNvPr>
          <p:cNvGraphicFramePr>
            <a:graphicFrameLocks noGrp="1"/>
          </p:cNvGraphicFramePr>
          <p:nvPr>
            <p:extLst>
              <p:ext uri="{D42A27DB-BD31-4B8C-83A1-F6EECF244321}">
                <p14:modId xmlns:p14="http://schemas.microsoft.com/office/powerpoint/2010/main" val="3124730876"/>
              </p:ext>
            </p:extLst>
          </p:nvPr>
        </p:nvGraphicFramePr>
        <p:xfrm>
          <a:off x="339212" y="1492749"/>
          <a:ext cx="11282516" cy="3968522"/>
        </p:xfrm>
        <a:graphic>
          <a:graphicData uri="http://schemas.openxmlformats.org/drawingml/2006/table">
            <a:tbl>
              <a:tblPr firstRow="1" bandRow="1">
                <a:tableStyleId>{F5AB1C69-6EDB-4FF4-983F-18BD219EF322}</a:tableStyleId>
              </a:tblPr>
              <a:tblGrid>
                <a:gridCol w="3215150">
                  <a:extLst>
                    <a:ext uri="{9D8B030D-6E8A-4147-A177-3AD203B41FA5}">
                      <a16:colId xmlns:a16="http://schemas.microsoft.com/office/drawing/2014/main" val="1180859259"/>
                    </a:ext>
                  </a:extLst>
                </a:gridCol>
                <a:gridCol w="1755058">
                  <a:extLst>
                    <a:ext uri="{9D8B030D-6E8A-4147-A177-3AD203B41FA5}">
                      <a16:colId xmlns:a16="http://schemas.microsoft.com/office/drawing/2014/main" val="4074748186"/>
                    </a:ext>
                  </a:extLst>
                </a:gridCol>
                <a:gridCol w="1651819">
                  <a:extLst>
                    <a:ext uri="{9D8B030D-6E8A-4147-A177-3AD203B41FA5}">
                      <a16:colId xmlns:a16="http://schemas.microsoft.com/office/drawing/2014/main" val="4257333385"/>
                    </a:ext>
                  </a:extLst>
                </a:gridCol>
                <a:gridCol w="1578078">
                  <a:extLst>
                    <a:ext uri="{9D8B030D-6E8A-4147-A177-3AD203B41FA5}">
                      <a16:colId xmlns:a16="http://schemas.microsoft.com/office/drawing/2014/main" val="575351952"/>
                    </a:ext>
                  </a:extLst>
                </a:gridCol>
                <a:gridCol w="1716414">
                  <a:extLst>
                    <a:ext uri="{9D8B030D-6E8A-4147-A177-3AD203B41FA5}">
                      <a16:colId xmlns:a16="http://schemas.microsoft.com/office/drawing/2014/main" val="4161983503"/>
                    </a:ext>
                  </a:extLst>
                </a:gridCol>
                <a:gridCol w="1365997">
                  <a:extLst>
                    <a:ext uri="{9D8B030D-6E8A-4147-A177-3AD203B41FA5}">
                      <a16:colId xmlns:a16="http://schemas.microsoft.com/office/drawing/2014/main" val="704667243"/>
                    </a:ext>
                  </a:extLst>
                </a:gridCol>
              </a:tblGrid>
              <a:tr h="1029225">
                <a:tc gridSpan="6">
                  <a:txBody>
                    <a:bodyPr/>
                    <a:lstStyle/>
                    <a:p>
                      <a:pPr marL="0" algn="ctr" defTabSz="914400" rtl="0" eaLnBrk="1" latinLnBrk="0" hangingPunct="1"/>
                      <a:r>
                        <a:rPr lang="es-CO" sz="2200" b="1" kern="1200" dirty="0">
                          <a:solidFill>
                            <a:schemeClr val="bg1"/>
                          </a:solidFill>
                        </a:rPr>
                        <a:t>PLAN ANUAL DE AUDITORÍAS - PAAI</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2200" b="1" kern="1200" dirty="0">
                          <a:solidFill>
                            <a:schemeClr val="bg1"/>
                          </a:solidFill>
                        </a:rPr>
                        <a:t>VIGENCIA 2024</a:t>
                      </a:r>
                    </a:p>
                    <a:p>
                      <a:pPr marL="0" algn="ctr" defTabSz="914400" rtl="0" eaLnBrk="1" latinLnBrk="0" hangingPunct="1"/>
                      <a:r>
                        <a:rPr lang="es-CO" sz="2200" b="1" kern="1200" dirty="0">
                          <a:solidFill>
                            <a:schemeClr val="bg1"/>
                          </a:solidFill>
                        </a:rPr>
                        <a:t> OFICINA DE CONTROL INTERNO </a:t>
                      </a:r>
                      <a:endParaRPr lang="es-CO" sz="2200" b="1" kern="1200" dirty="0">
                        <a:solidFill>
                          <a:schemeClr val="bg1"/>
                        </a:solidFill>
                        <a:latin typeface="+mj-lt"/>
                        <a:ea typeface="+mn-ea"/>
                        <a:cs typeface="+mn-cs"/>
                      </a:endParaRPr>
                    </a:p>
                  </a:txBody>
                  <a:tcPr>
                    <a:solidFill>
                      <a:srgbClr val="D13C47"/>
                    </a:solidFill>
                  </a:tcPr>
                </a:tc>
                <a:tc hMerge="1">
                  <a:txBody>
                    <a:bodyPr/>
                    <a:lstStyle/>
                    <a:p>
                      <a:endParaRPr lang="es-CO" sz="1800" dirty="0"/>
                    </a:p>
                  </a:txBody>
                  <a:tcPr/>
                </a:tc>
                <a:tc hMerge="1">
                  <a:txBody>
                    <a:bodyPr/>
                    <a:lstStyle/>
                    <a:p>
                      <a:endParaRPr lang="es-CO" sz="1800"/>
                    </a:p>
                  </a:txBody>
                  <a:tcPr/>
                </a:tc>
                <a:tc hMerge="1">
                  <a:txBody>
                    <a:bodyPr/>
                    <a:lstStyle/>
                    <a:p>
                      <a:endParaRPr lang="es-CO" sz="1800" dirty="0"/>
                    </a:p>
                  </a:txBody>
                  <a:tcPr/>
                </a:tc>
                <a:tc hMerge="1">
                  <a:txBody>
                    <a:bodyPr/>
                    <a:lstStyle/>
                    <a:p>
                      <a:endParaRPr lang="es-CO" sz="1800" dirty="0"/>
                    </a:p>
                  </a:txBody>
                  <a:tcPr/>
                </a:tc>
                <a:tc hMerge="1">
                  <a:txBody>
                    <a:bodyPr/>
                    <a:lstStyle/>
                    <a:p>
                      <a:endParaRPr lang="es-CO" sz="1800" dirty="0"/>
                    </a:p>
                  </a:txBody>
                  <a:tcPr/>
                </a:tc>
                <a:extLst>
                  <a:ext uri="{0D108BD9-81ED-4DB2-BD59-A6C34878D82A}">
                    <a16:rowId xmlns:a16="http://schemas.microsoft.com/office/drawing/2014/main" val="2280872184"/>
                  </a:ext>
                </a:extLst>
              </a:tr>
              <a:tr h="473268">
                <a:tc>
                  <a:txBody>
                    <a:bodyPr/>
                    <a:lstStyle/>
                    <a:p>
                      <a:pPr algn="ctr" fontAlgn="b"/>
                      <a:r>
                        <a:rPr lang="es-CO" sz="1800" b="1" u="none" strike="noStrike" dirty="0">
                          <a:solidFill>
                            <a:srgbClr val="000000"/>
                          </a:solidFill>
                          <a:effectLst/>
                        </a:rPr>
                        <a:t>ACTIVIDAD</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1ER.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2DO.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3ER.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4TO.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TOTAL ANUAL</a:t>
                      </a:r>
                      <a:endParaRPr lang="es-CO" sz="1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556397912"/>
                  </a:ext>
                </a:extLst>
              </a:tr>
              <a:tr h="473268">
                <a:tc>
                  <a:txBody>
                    <a:bodyPr/>
                    <a:lstStyle/>
                    <a:p>
                      <a:pPr algn="l" fontAlgn="b"/>
                      <a:r>
                        <a:rPr lang="es-CO" sz="1800" b="0" u="none" strike="noStrike" dirty="0">
                          <a:solidFill>
                            <a:srgbClr val="000000"/>
                          </a:solidFill>
                          <a:effectLst/>
                        </a:rPr>
                        <a:t>Visitas / Auditorías</a:t>
                      </a:r>
                      <a:endParaRPr lang="es-CO" sz="1800" b="0" i="0" u="none" strike="noStrike" dirty="0">
                        <a:solidFill>
                          <a:srgbClr val="000000"/>
                        </a:solidFill>
                        <a:effectLst/>
                        <a:latin typeface="+mj-lt"/>
                      </a:endParaRPr>
                    </a:p>
                  </a:txBody>
                  <a:tcPr marL="9525" marR="9525" marT="9525" marB="0" anchor="b"/>
                </a:tc>
                <a:tc>
                  <a:txBody>
                    <a:bodyPr/>
                    <a:lstStyle/>
                    <a:p>
                      <a:pPr algn="ctr" fontAlgn="b"/>
                      <a:r>
                        <a:rPr lang="es-CO" sz="1800" b="0" i="0" u="none" strike="noStrike" dirty="0">
                          <a:solidFill>
                            <a:srgbClr val="000000"/>
                          </a:solidFill>
                          <a:effectLst/>
                          <a:latin typeface="+mj-lt"/>
                        </a:rPr>
                        <a:t>1</a:t>
                      </a:r>
                    </a:p>
                  </a:txBody>
                  <a:tcPr marL="9525" marR="9525" marT="9525" marB="0" anchor="b"/>
                </a:tc>
                <a:tc>
                  <a:txBody>
                    <a:bodyPr/>
                    <a:lstStyle/>
                    <a:p>
                      <a:pPr algn="ctr" fontAlgn="b"/>
                      <a:r>
                        <a:rPr lang="es-CO" sz="1800" b="0" i="0" u="none" strike="noStrike" dirty="0">
                          <a:solidFill>
                            <a:srgbClr val="000000"/>
                          </a:solidFill>
                          <a:effectLst/>
                          <a:latin typeface="+mj-lt"/>
                        </a:rPr>
                        <a:t>4</a:t>
                      </a:r>
                    </a:p>
                  </a:txBody>
                  <a:tcPr marL="9525" marR="9525" marT="9525" marB="0" anchor="b"/>
                </a:tc>
                <a:tc>
                  <a:txBody>
                    <a:bodyPr/>
                    <a:lstStyle/>
                    <a:p>
                      <a:pPr algn="ctr" fontAlgn="b"/>
                      <a:r>
                        <a:rPr lang="es-CO" sz="1800" b="0" i="0" u="none" strike="noStrike" dirty="0">
                          <a:solidFill>
                            <a:srgbClr val="000000"/>
                          </a:solidFill>
                          <a:effectLst/>
                          <a:latin typeface="+mj-lt"/>
                        </a:rPr>
                        <a:t>4</a:t>
                      </a:r>
                    </a:p>
                  </a:txBody>
                  <a:tcPr marL="9525" marR="9525" marT="9525" marB="0" anchor="b"/>
                </a:tc>
                <a:tc>
                  <a:txBody>
                    <a:bodyPr/>
                    <a:lstStyle/>
                    <a:p>
                      <a:pPr algn="ctr" fontAlgn="b"/>
                      <a:r>
                        <a:rPr lang="es-CO" sz="1800" b="0" i="0" u="none" strike="noStrike" dirty="0">
                          <a:solidFill>
                            <a:srgbClr val="000000"/>
                          </a:solidFill>
                          <a:effectLst/>
                          <a:latin typeface="+mj-lt"/>
                        </a:rPr>
                        <a:t>4</a:t>
                      </a:r>
                    </a:p>
                  </a:txBody>
                  <a:tcPr marL="9525" marR="9525" marT="9525" marB="0" anchor="b"/>
                </a:tc>
                <a:tc>
                  <a:txBody>
                    <a:bodyPr/>
                    <a:lstStyle/>
                    <a:p>
                      <a:pPr algn="ctr" fontAlgn="b"/>
                      <a:r>
                        <a:rPr lang="es-CO" sz="1800" b="1" i="0" u="none" strike="noStrike" dirty="0">
                          <a:solidFill>
                            <a:srgbClr val="000000"/>
                          </a:solidFill>
                          <a:effectLst/>
                          <a:latin typeface="+mj-lt"/>
                        </a:rPr>
                        <a:t>13</a:t>
                      </a:r>
                    </a:p>
                  </a:txBody>
                  <a:tcPr marL="9525" marR="9525" marT="9525" marB="0" anchor="b"/>
                </a:tc>
                <a:extLst>
                  <a:ext uri="{0D108BD9-81ED-4DB2-BD59-A6C34878D82A}">
                    <a16:rowId xmlns:a16="http://schemas.microsoft.com/office/drawing/2014/main" val="4176061871"/>
                  </a:ext>
                </a:extLst>
              </a:tr>
              <a:tr h="473268">
                <a:tc>
                  <a:txBody>
                    <a:bodyPr/>
                    <a:lstStyle/>
                    <a:p>
                      <a:pPr algn="l" fontAlgn="b"/>
                      <a:r>
                        <a:rPr lang="es-CO" sz="1800" b="0" u="none" strike="noStrike">
                          <a:solidFill>
                            <a:srgbClr val="000000"/>
                          </a:solidFill>
                          <a:effectLst/>
                        </a:rPr>
                        <a:t>Informes de Ley</a:t>
                      </a:r>
                      <a:endParaRPr lang="es-CO" sz="1800" b="0" i="0" u="none" strike="noStrike">
                        <a:solidFill>
                          <a:srgbClr val="000000"/>
                        </a:solidFill>
                        <a:effectLst/>
                        <a:latin typeface="+mj-lt"/>
                      </a:endParaRPr>
                    </a:p>
                  </a:txBody>
                  <a:tcPr marL="9525" marR="9525" marT="9525" marB="0" anchor="b"/>
                </a:tc>
                <a:tc>
                  <a:txBody>
                    <a:bodyPr/>
                    <a:lstStyle/>
                    <a:p>
                      <a:pPr algn="ctr" fontAlgn="b"/>
                      <a:r>
                        <a:rPr lang="es-CO" sz="1800" b="0" i="0" u="none" strike="noStrike" dirty="0">
                          <a:solidFill>
                            <a:srgbClr val="000000"/>
                          </a:solidFill>
                          <a:effectLst/>
                          <a:latin typeface="+mj-lt"/>
                        </a:rPr>
                        <a:t>20</a:t>
                      </a:r>
                    </a:p>
                  </a:txBody>
                  <a:tcPr marL="9525" marR="9525" marT="9525" marB="0" anchor="b"/>
                </a:tc>
                <a:tc>
                  <a:txBody>
                    <a:bodyPr/>
                    <a:lstStyle/>
                    <a:p>
                      <a:pPr algn="ctr" fontAlgn="b"/>
                      <a:r>
                        <a:rPr lang="es-CO" sz="1800" b="0" i="0" u="none" strike="noStrike" dirty="0">
                          <a:solidFill>
                            <a:srgbClr val="000000"/>
                          </a:solidFill>
                          <a:effectLst/>
                          <a:latin typeface="+mj-lt"/>
                        </a:rPr>
                        <a:t>7</a:t>
                      </a:r>
                    </a:p>
                  </a:txBody>
                  <a:tcPr marL="9525" marR="9525" marT="9525" marB="0" anchor="b"/>
                </a:tc>
                <a:tc>
                  <a:txBody>
                    <a:bodyPr/>
                    <a:lstStyle/>
                    <a:p>
                      <a:pPr algn="ctr" fontAlgn="b"/>
                      <a:r>
                        <a:rPr lang="es-CO" sz="1800" b="0" i="0" u="none" strike="noStrike" dirty="0">
                          <a:solidFill>
                            <a:srgbClr val="000000"/>
                          </a:solidFill>
                          <a:effectLst/>
                          <a:latin typeface="+mj-lt"/>
                        </a:rPr>
                        <a:t>14</a:t>
                      </a:r>
                    </a:p>
                  </a:txBody>
                  <a:tcPr marL="9525" marR="9525" marT="9525" marB="0" anchor="b"/>
                </a:tc>
                <a:tc>
                  <a:txBody>
                    <a:bodyPr/>
                    <a:lstStyle/>
                    <a:p>
                      <a:pPr marL="0" algn="ctr" defTabSz="914400" rtl="0" eaLnBrk="1" fontAlgn="b" latinLnBrk="0" hangingPunct="1"/>
                      <a:r>
                        <a:rPr lang="es-CO" sz="1800" b="0" u="none" strike="noStrike" kern="1200" dirty="0">
                          <a:solidFill>
                            <a:srgbClr val="000000"/>
                          </a:solidFill>
                          <a:effectLst/>
                          <a:latin typeface="+mj-lt"/>
                          <a:ea typeface="+mn-ea"/>
                          <a:cs typeface="+mn-cs"/>
                        </a:rPr>
                        <a:t>6</a:t>
                      </a:r>
                    </a:p>
                  </a:txBody>
                  <a:tcPr marL="9525" marR="9525" marT="9525" marB="0" anchor="b"/>
                </a:tc>
                <a:tc>
                  <a:txBody>
                    <a:bodyPr/>
                    <a:lstStyle/>
                    <a:p>
                      <a:pPr algn="ctr" fontAlgn="b"/>
                      <a:r>
                        <a:rPr lang="es-CO" sz="1800" b="1" i="0" u="none" strike="noStrike" dirty="0">
                          <a:solidFill>
                            <a:srgbClr val="000000"/>
                          </a:solidFill>
                          <a:effectLst/>
                          <a:latin typeface="+mj-lt"/>
                        </a:rPr>
                        <a:t>47</a:t>
                      </a:r>
                    </a:p>
                  </a:txBody>
                  <a:tcPr marL="9525" marR="9525" marT="9525" marB="0" anchor="b"/>
                </a:tc>
                <a:extLst>
                  <a:ext uri="{0D108BD9-81ED-4DB2-BD59-A6C34878D82A}">
                    <a16:rowId xmlns:a16="http://schemas.microsoft.com/office/drawing/2014/main" val="4011618522"/>
                  </a:ext>
                </a:extLst>
              </a:tr>
              <a:tr h="473268">
                <a:tc>
                  <a:txBody>
                    <a:bodyPr/>
                    <a:lstStyle/>
                    <a:p>
                      <a:pPr algn="l" fontAlgn="b"/>
                      <a:r>
                        <a:rPr lang="es-CO" sz="1800" b="0" u="none" strike="noStrike">
                          <a:solidFill>
                            <a:srgbClr val="000000"/>
                          </a:solidFill>
                          <a:effectLst/>
                        </a:rPr>
                        <a:t>Informes de Seguimiento</a:t>
                      </a:r>
                      <a:endParaRPr lang="es-CO" sz="1800" b="0" i="0" u="none" strike="noStrike">
                        <a:solidFill>
                          <a:srgbClr val="000000"/>
                        </a:solidFill>
                        <a:effectLst/>
                        <a:latin typeface="+mj-lt"/>
                      </a:endParaRPr>
                    </a:p>
                  </a:txBody>
                  <a:tcPr marL="9525" marR="9525" marT="9525" marB="0" anchor="b"/>
                </a:tc>
                <a:tc>
                  <a:txBody>
                    <a:bodyPr/>
                    <a:lstStyle/>
                    <a:p>
                      <a:pPr algn="ctr" fontAlgn="b"/>
                      <a:r>
                        <a:rPr lang="es-CO" sz="1800" b="0" i="0" u="none" strike="noStrike" dirty="0">
                          <a:solidFill>
                            <a:srgbClr val="000000"/>
                          </a:solidFill>
                          <a:effectLst/>
                          <a:latin typeface="+mj-lt"/>
                        </a:rPr>
                        <a:t>10</a:t>
                      </a:r>
                    </a:p>
                  </a:txBody>
                  <a:tcPr marL="9525" marR="9525" marT="9525" marB="0" anchor="b"/>
                </a:tc>
                <a:tc>
                  <a:txBody>
                    <a:bodyPr/>
                    <a:lstStyle/>
                    <a:p>
                      <a:pPr algn="ctr" fontAlgn="b"/>
                      <a:r>
                        <a:rPr lang="es-CO" sz="1800" b="0" i="0" u="none" strike="noStrike" dirty="0">
                          <a:solidFill>
                            <a:srgbClr val="000000"/>
                          </a:solidFill>
                          <a:effectLst/>
                          <a:latin typeface="+mj-lt"/>
                        </a:rPr>
                        <a:t>10</a:t>
                      </a:r>
                    </a:p>
                  </a:txBody>
                  <a:tcPr marL="9525" marR="9525" marT="9525" marB="0" anchor="b"/>
                </a:tc>
                <a:tc>
                  <a:txBody>
                    <a:bodyPr/>
                    <a:lstStyle/>
                    <a:p>
                      <a:pPr algn="ctr" fontAlgn="b"/>
                      <a:r>
                        <a:rPr lang="es-CO" sz="1800" b="0" i="0" u="none" strike="noStrike" dirty="0">
                          <a:solidFill>
                            <a:srgbClr val="000000"/>
                          </a:solidFill>
                          <a:effectLst/>
                          <a:latin typeface="+mj-lt"/>
                        </a:rPr>
                        <a:t>10</a:t>
                      </a:r>
                    </a:p>
                  </a:txBody>
                  <a:tcPr marL="9525" marR="9525" marT="9525" marB="0" anchor="b"/>
                </a:tc>
                <a:tc>
                  <a:txBody>
                    <a:bodyPr/>
                    <a:lstStyle/>
                    <a:p>
                      <a:pPr marL="0" algn="ctr" defTabSz="914400" rtl="0" eaLnBrk="1" fontAlgn="b" latinLnBrk="0" hangingPunct="1"/>
                      <a:r>
                        <a:rPr lang="es-CO" sz="1800" b="0" u="none" strike="noStrike" kern="1200" dirty="0">
                          <a:solidFill>
                            <a:srgbClr val="000000"/>
                          </a:solidFill>
                          <a:effectLst/>
                          <a:latin typeface="+mj-lt"/>
                          <a:ea typeface="+mn-ea"/>
                          <a:cs typeface="+mn-cs"/>
                        </a:rPr>
                        <a:t>10</a:t>
                      </a:r>
                    </a:p>
                  </a:txBody>
                  <a:tcPr marL="9525" marR="9525" marT="9525" marB="0" anchor="b"/>
                </a:tc>
                <a:tc>
                  <a:txBody>
                    <a:bodyPr/>
                    <a:lstStyle/>
                    <a:p>
                      <a:pPr algn="ctr" fontAlgn="b"/>
                      <a:r>
                        <a:rPr lang="es-CO" sz="1800" b="1"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715029143"/>
                  </a:ext>
                </a:extLst>
              </a:tr>
              <a:tr h="420005">
                <a:tc>
                  <a:txBody>
                    <a:bodyPr/>
                    <a:lstStyle/>
                    <a:p>
                      <a:pPr algn="l" fontAlgn="b"/>
                      <a:r>
                        <a:rPr lang="es-CO" sz="1800" b="0" i="0" u="none" strike="noStrike" dirty="0">
                          <a:solidFill>
                            <a:srgbClr val="000000"/>
                          </a:solidFill>
                          <a:effectLst/>
                          <a:latin typeface="+mj-lt"/>
                        </a:rPr>
                        <a:t>Otras actividades</a:t>
                      </a:r>
                    </a:p>
                  </a:txBody>
                  <a:tcPr marL="9525" marR="9525" marT="9525" marB="0" anchor="b"/>
                </a:tc>
                <a:tc>
                  <a:txBody>
                    <a:bodyPr/>
                    <a:lstStyle/>
                    <a:p>
                      <a:pPr algn="ctr" fontAlgn="b"/>
                      <a:r>
                        <a:rPr lang="es-CO" sz="1800" b="0" i="0" u="none" strike="noStrike" dirty="0">
                          <a:solidFill>
                            <a:srgbClr val="000000"/>
                          </a:solidFill>
                          <a:effectLst/>
                          <a:latin typeface="+mj-lt"/>
                        </a:rPr>
                        <a:t>9</a:t>
                      </a:r>
                    </a:p>
                  </a:txBody>
                  <a:tcPr marL="9525" marR="9525" marT="9525" marB="0" anchor="b"/>
                </a:tc>
                <a:tc>
                  <a:txBody>
                    <a:bodyPr/>
                    <a:lstStyle/>
                    <a:p>
                      <a:pPr algn="ctr" fontAlgn="b"/>
                      <a:r>
                        <a:rPr lang="es-CO" sz="1800" b="0" i="0" u="none" strike="noStrike" dirty="0">
                          <a:solidFill>
                            <a:srgbClr val="000000"/>
                          </a:solidFill>
                          <a:effectLst/>
                          <a:latin typeface="+mj-lt"/>
                        </a:rPr>
                        <a:t>6</a:t>
                      </a:r>
                    </a:p>
                  </a:txBody>
                  <a:tcPr marL="9525" marR="9525" marT="9525" marB="0" anchor="b"/>
                </a:tc>
                <a:tc>
                  <a:txBody>
                    <a:bodyPr/>
                    <a:lstStyle/>
                    <a:p>
                      <a:pPr algn="ctr" fontAlgn="b"/>
                      <a:r>
                        <a:rPr lang="es-CO" sz="1800" b="0" i="0" u="none" strike="noStrike" dirty="0">
                          <a:solidFill>
                            <a:srgbClr val="000000"/>
                          </a:solidFill>
                          <a:effectLst/>
                          <a:latin typeface="+mj-lt"/>
                        </a:rPr>
                        <a:t>4</a:t>
                      </a:r>
                    </a:p>
                  </a:txBody>
                  <a:tcPr marL="9525" marR="9525" marT="9525" marB="0" anchor="b"/>
                </a:tc>
                <a:tc>
                  <a:txBody>
                    <a:bodyPr/>
                    <a:lstStyle/>
                    <a:p>
                      <a:pPr algn="ctr" fontAlgn="b"/>
                      <a:r>
                        <a:rPr lang="es-CO" sz="1800" b="0" i="0" u="none" strike="noStrike" dirty="0">
                          <a:solidFill>
                            <a:srgbClr val="000000"/>
                          </a:solidFill>
                          <a:effectLst/>
                          <a:latin typeface="+mj-lt"/>
                        </a:rPr>
                        <a:t>8</a:t>
                      </a:r>
                    </a:p>
                  </a:txBody>
                  <a:tcPr marL="9525" marR="9525" marT="9525" marB="0" anchor="b"/>
                </a:tc>
                <a:tc>
                  <a:txBody>
                    <a:bodyPr/>
                    <a:lstStyle/>
                    <a:p>
                      <a:pPr algn="ctr" fontAlgn="b"/>
                      <a:r>
                        <a:rPr lang="es-CO" sz="1800" b="1" i="0" u="none" strike="noStrike" dirty="0">
                          <a:solidFill>
                            <a:srgbClr val="000000"/>
                          </a:solidFill>
                          <a:effectLst/>
                          <a:latin typeface="+mj-lt"/>
                        </a:rPr>
                        <a:t>27</a:t>
                      </a:r>
                    </a:p>
                  </a:txBody>
                  <a:tcPr marL="9525" marR="9525" marT="9525" marB="0" anchor="b"/>
                </a:tc>
                <a:extLst>
                  <a:ext uri="{0D108BD9-81ED-4DB2-BD59-A6C34878D82A}">
                    <a16:rowId xmlns:a16="http://schemas.microsoft.com/office/drawing/2014/main" val="1144502181"/>
                  </a:ext>
                </a:extLst>
              </a:tr>
              <a:tr h="473268">
                <a:tc>
                  <a:txBody>
                    <a:bodyPr/>
                    <a:lstStyle/>
                    <a:p>
                      <a:pPr algn="l" fontAlgn="b"/>
                      <a:r>
                        <a:rPr lang="es-CO" sz="1800" b="1" u="none" strike="noStrike" dirty="0">
                          <a:solidFill>
                            <a:srgbClr val="000000"/>
                          </a:solidFill>
                          <a:effectLst/>
                        </a:rPr>
                        <a:t>Total Actividades</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i="0" u="none" strike="noStrike" dirty="0">
                          <a:solidFill>
                            <a:srgbClr val="000000"/>
                          </a:solidFill>
                          <a:effectLst/>
                          <a:latin typeface="+mj-lt"/>
                        </a:rPr>
                        <a:t>40</a:t>
                      </a:r>
                    </a:p>
                  </a:txBody>
                  <a:tcPr marL="9525" marR="9525" marT="9525" marB="0" anchor="b"/>
                </a:tc>
                <a:tc>
                  <a:txBody>
                    <a:bodyPr/>
                    <a:lstStyle/>
                    <a:p>
                      <a:pPr algn="ctr" fontAlgn="b"/>
                      <a:r>
                        <a:rPr lang="es-CO" sz="1800" b="1" i="0" u="none" strike="noStrike" dirty="0">
                          <a:solidFill>
                            <a:srgbClr val="000000"/>
                          </a:solidFill>
                          <a:effectLst/>
                          <a:latin typeface="+mj-lt"/>
                        </a:rPr>
                        <a:t>27</a:t>
                      </a:r>
                    </a:p>
                  </a:txBody>
                  <a:tcPr marL="9525" marR="9525" marT="9525" marB="0" anchor="b"/>
                </a:tc>
                <a:tc>
                  <a:txBody>
                    <a:bodyPr/>
                    <a:lstStyle/>
                    <a:p>
                      <a:pPr algn="ctr" fontAlgn="b"/>
                      <a:r>
                        <a:rPr lang="es-CO" sz="1800" b="1" i="0" u="none" strike="noStrike" dirty="0">
                          <a:solidFill>
                            <a:srgbClr val="000000"/>
                          </a:solidFill>
                          <a:effectLst/>
                          <a:latin typeface="+mj-lt"/>
                        </a:rPr>
                        <a:t>32</a:t>
                      </a:r>
                    </a:p>
                  </a:txBody>
                  <a:tcPr marL="9525" marR="9525" marT="9525" marB="0" anchor="b"/>
                </a:tc>
                <a:tc>
                  <a:txBody>
                    <a:bodyPr/>
                    <a:lstStyle/>
                    <a:p>
                      <a:pPr algn="ctr" fontAlgn="b"/>
                      <a:r>
                        <a:rPr lang="es-CO" sz="1800" b="1" i="0" u="none" strike="noStrike" dirty="0">
                          <a:solidFill>
                            <a:srgbClr val="000000"/>
                          </a:solidFill>
                          <a:effectLst/>
                          <a:latin typeface="+mj-lt"/>
                        </a:rPr>
                        <a:t>28</a:t>
                      </a:r>
                    </a:p>
                  </a:txBody>
                  <a:tcPr marL="9525" marR="9525" marT="9525" marB="0" anchor="b"/>
                </a:tc>
                <a:tc>
                  <a:txBody>
                    <a:bodyPr/>
                    <a:lstStyle/>
                    <a:p>
                      <a:pPr algn="ctr" fontAlgn="b"/>
                      <a:r>
                        <a:rPr lang="es-CO" sz="1800" b="1" i="0" u="none" strike="noStrike" dirty="0">
                          <a:solidFill>
                            <a:srgbClr val="000000"/>
                          </a:solidFill>
                          <a:effectLst/>
                          <a:latin typeface="+mj-lt"/>
                        </a:rPr>
                        <a:t>127</a:t>
                      </a:r>
                    </a:p>
                  </a:txBody>
                  <a:tcPr marL="9525" marR="9525" marT="9525" marB="0" anchor="b"/>
                </a:tc>
                <a:extLst>
                  <a:ext uri="{0D108BD9-81ED-4DB2-BD59-A6C34878D82A}">
                    <a16:rowId xmlns:a16="http://schemas.microsoft.com/office/drawing/2014/main" val="3700882569"/>
                  </a:ext>
                </a:extLst>
              </a:tr>
            </a:tbl>
          </a:graphicData>
        </a:graphic>
      </p:graphicFrame>
      <p:sp>
        <p:nvSpPr>
          <p:cNvPr id="3" name="CuadroTexto 2">
            <a:extLst>
              <a:ext uri="{FF2B5EF4-FFF2-40B4-BE49-F238E27FC236}">
                <a16:creationId xmlns:a16="http://schemas.microsoft.com/office/drawing/2014/main" id="{912861C3-31C6-4C12-B8D4-1BF1B66B8362}"/>
              </a:ext>
            </a:extLst>
          </p:cNvPr>
          <p:cNvSpPr txBox="1"/>
          <p:nvPr/>
        </p:nvSpPr>
        <p:spPr>
          <a:xfrm>
            <a:off x="193963" y="899630"/>
            <a:ext cx="9079246" cy="430887"/>
          </a:xfrm>
          <a:prstGeom prst="rect">
            <a:avLst/>
          </a:prstGeom>
          <a:noFill/>
        </p:spPr>
        <p:txBody>
          <a:bodyPr wrap="square" rtlCol="0">
            <a:spAutoFit/>
          </a:bodyPr>
          <a:lstStyle/>
          <a:p>
            <a:r>
              <a:rPr lang="es-CO" sz="2200" dirty="0">
                <a:solidFill>
                  <a:srgbClr val="D13C47"/>
                </a:solidFill>
                <a:sym typeface="Work Sans Light"/>
              </a:rPr>
              <a:t>1.1 Programación del Plan Anual de Auditorías Independientes 2024</a:t>
            </a:r>
            <a:endParaRPr lang="es-CO" sz="2200" dirty="0">
              <a:solidFill>
                <a:srgbClr val="D13C47"/>
              </a:solidFill>
            </a:endParaRPr>
          </a:p>
        </p:txBody>
      </p:sp>
    </p:spTree>
    <p:extLst>
      <p:ext uri="{BB962C8B-B14F-4D97-AF65-F5344CB8AC3E}">
        <p14:creationId xmlns:p14="http://schemas.microsoft.com/office/powerpoint/2010/main" val="179130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39D118A2-DD63-12FA-B0D2-216FB6A8845B}"/>
              </a:ext>
            </a:extLst>
          </p:cNvPr>
          <p:cNvGraphicFramePr>
            <a:graphicFrameLocks noGrp="1"/>
          </p:cNvGraphicFramePr>
          <p:nvPr>
            <p:extLst>
              <p:ext uri="{D42A27DB-BD31-4B8C-83A1-F6EECF244321}">
                <p14:modId xmlns:p14="http://schemas.microsoft.com/office/powerpoint/2010/main" val="15661990"/>
              </p:ext>
            </p:extLst>
          </p:nvPr>
        </p:nvGraphicFramePr>
        <p:xfrm>
          <a:off x="339212" y="1492749"/>
          <a:ext cx="11282516" cy="4441790"/>
        </p:xfrm>
        <a:graphic>
          <a:graphicData uri="http://schemas.openxmlformats.org/drawingml/2006/table">
            <a:tbl>
              <a:tblPr firstRow="1" bandRow="1">
                <a:tableStyleId>{F5AB1C69-6EDB-4FF4-983F-18BD219EF322}</a:tableStyleId>
              </a:tblPr>
              <a:tblGrid>
                <a:gridCol w="3215150">
                  <a:extLst>
                    <a:ext uri="{9D8B030D-6E8A-4147-A177-3AD203B41FA5}">
                      <a16:colId xmlns:a16="http://schemas.microsoft.com/office/drawing/2014/main" val="1180859259"/>
                    </a:ext>
                  </a:extLst>
                </a:gridCol>
                <a:gridCol w="1755058">
                  <a:extLst>
                    <a:ext uri="{9D8B030D-6E8A-4147-A177-3AD203B41FA5}">
                      <a16:colId xmlns:a16="http://schemas.microsoft.com/office/drawing/2014/main" val="4074748186"/>
                    </a:ext>
                  </a:extLst>
                </a:gridCol>
                <a:gridCol w="1651819">
                  <a:extLst>
                    <a:ext uri="{9D8B030D-6E8A-4147-A177-3AD203B41FA5}">
                      <a16:colId xmlns:a16="http://schemas.microsoft.com/office/drawing/2014/main" val="4257333385"/>
                    </a:ext>
                  </a:extLst>
                </a:gridCol>
                <a:gridCol w="1578078">
                  <a:extLst>
                    <a:ext uri="{9D8B030D-6E8A-4147-A177-3AD203B41FA5}">
                      <a16:colId xmlns:a16="http://schemas.microsoft.com/office/drawing/2014/main" val="575351952"/>
                    </a:ext>
                  </a:extLst>
                </a:gridCol>
                <a:gridCol w="1716414">
                  <a:extLst>
                    <a:ext uri="{9D8B030D-6E8A-4147-A177-3AD203B41FA5}">
                      <a16:colId xmlns:a16="http://schemas.microsoft.com/office/drawing/2014/main" val="4161983503"/>
                    </a:ext>
                  </a:extLst>
                </a:gridCol>
                <a:gridCol w="1365997">
                  <a:extLst>
                    <a:ext uri="{9D8B030D-6E8A-4147-A177-3AD203B41FA5}">
                      <a16:colId xmlns:a16="http://schemas.microsoft.com/office/drawing/2014/main" val="704667243"/>
                    </a:ext>
                  </a:extLst>
                </a:gridCol>
              </a:tblGrid>
              <a:tr h="1029225">
                <a:tc gridSpan="6">
                  <a:txBody>
                    <a:bodyPr/>
                    <a:lstStyle/>
                    <a:p>
                      <a:pPr marL="0" algn="ctr" defTabSz="914400" rtl="0" eaLnBrk="1" latinLnBrk="0" hangingPunct="1"/>
                      <a:r>
                        <a:rPr lang="es-CO" sz="2200" b="1" kern="1200" dirty="0">
                          <a:solidFill>
                            <a:schemeClr val="bg1"/>
                          </a:solidFill>
                        </a:rPr>
                        <a:t>PLAN ANUAL DE AUDITORÍAS - PAAI</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2200" b="1" kern="1200" dirty="0">
                          <a:solidFill>
                            <a:schemeClr val="bg1"/>
                          </a:solidFill>
                        </a:rPr>
                        <a:t>VIGENCIA 2024</a:t>
                      </a:r>
                    </a:p>
                    <a:p>
                      <a:pPr marL="0" algn="ctr" defTabSz="914400" rtl="0" eaLnBrk="1" latinLnBrk="0" hangingPunct="1"/>
                      <a:r>
                        <a:rPr lang="es-CO" sz="2200" b="1" kern="1200" dirty="0">
                          <a:solidFill>
                            <a:schemeClr val="bg1"/>
                          </a:solidFill>
                        </a:rPr>
                        <a:t> OFICINA DE CONTROL INTERNO </a:t>
                      </a:r>
                      <a:endParaRPr lang="es-CO" sz="2200" b="1" kern="1200" dirty="0">
                        <a:solidFill>
                          <a:schemeClr val="bg1"/>
                        </a:solidFill>
                        <a:latin typeface="+mj-lt"/>
                        <a:ea typeface="+mn-ea"/>
                        <a:cs typeface="+mn-cs"/>
                      </a:endParaRPr>
                    </a:p>
                  </a:txBody>
                  <a:tcPr>
                    <a:solidFill>
                      <a:srgbClr val="D13C47"/>
                    </a:solidFill>
                  </a:tcPr>
                </a:tc>
                <a:tc hMerge="1">
                  <a:txBody>
                    <a:bodyPr/>
                    <a:lstStyle/>
                    <a:p>
                      <a:endParaRPr lang="es-CO" sz="1800" dirty="0"/>
                    </a:p>
                  </a:txBody>
                  <a:tcPr/>
                </a:tc>
                <a:tc hMerge="1">
                  <a:txBody>
                    <a:bodyPr/>
                    <a:lstStyle/>
                    <a:p>
                      <a:endParaRPr lang="es-CO" sz="1800"/>
                    </a:p>
                  </a:txBody>
                  <a:tcPr/>
                </a:tc>
                <a:tc hMerge="1">
                  <a:txBody>
                    <a:bodyPr/>
                    <a:lstStyle/>
                    <a:p>
                      <a:endParaRPr lang="es-CO" sz="1800" dirty="0"/>
                    </a:p>
                  </a:txBody>
                  <a:tcPr/>
                </a:tc>
                <a:tc hMerge="1">
                  <a:txBody>
                    <a:bodyPr/>
                    <a:lstStyle/>
                    <a:p>
                      <a:endParaRPr lang="es-CO" sz="1800" dirty="0"/>
                    </a:p>
                  </a:txBody>
                  <a:tcPr/>
                </a:tc>
                <a:tc hMerge="1">
                  <a:txBody>
                    <a:bodyPr/>
                    <a:lstStyle/>
                    <a:p>
                      <a:endParaRPr lang="es-CO" sz="1800" dirty="0"/>
                    </a:p>
                  </a:txBody>
                  <a:tcPr/>
                </a:tc>
                <a:extLst>
                  <a:ext uri="{0D108BD9-81ED-4DB2-BD59-A6C34878D82A}">
                    <a16:rowId xmlns:a16="http://schemas.microsoft.com/office/drawing/2014/main" val="2280872184"/>
                  </a:ext>
                </a:extLst>
              </a:tr>
              <a:tr h="473268">
                <a:tc>
                  <a:txBody>
                    <a:bodyPr/>
                    <a:lstStyle/>
                    <a:p>
                      <a:pPr algn="ctr" fontAlgn="b"/>
                      <a:r>
                        <a:rPr lang="es-CO" sz="1800" b="1" u="none" strike="noStrike" dirty="0">
                          <a:solidFill>
                            <a:srgbClr val="000000"/>
                          </a:solidFill>
                          <a:effectLst/>
                        </a:rPr>
                        <a:t>ACTIVIDAD</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1ER.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2DO.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3ER.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4TO. TRIMESTRE</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u="none" strike="noStrike" dirty="0">
                          <a:solidFill>
                            <a:srgbClr val="000000"/>
                          </a:solidFill>
                          <a:effectLst/>
                        </a:rPr>
                        <a:t>TOTAL ANUAL</a:t>
                      </a:r>
                      <a:endParaRPr lang="es-CO" sz="1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556397912"/>
                  </a:ext>
                </a:extLst>
              </a:tr>
              <a:tr h="473268">
                <a:tc>
                  <a:txBody>
                    <a:bodyPr/>
                    <a:lstStyle/>
                    <a:p>
                      <a:pPr algn="l" fontAlgn="b"/>
                      <a:r>
                        <a:rPr lang="es-CO" sz="1800" b="0" u="none" strike="noStrike" dirty="0">
                          <a:solidFill>
                            <a:srgbClr val="000000"/>
                          </a:solidFill>
                          <a:effectLst/>
                        </a:rPr>
                        <a:t>Visitas / Auditorías</a:t>
                      </a:r>
                      <a:endParaRPr lang="es-CO" sz="1800" b="0" i="0" u="none" strike="noStrike" dirty="0">
                        <a:solidFill>
                          <a:srgbClr val="000000"/>
                        </a:solidFill>
                        <a:effectLst/>
                        <a:latin typeface="+mj-lt"/>
                      </a:endParaRPr>
                    </a:p>
                  </a:txBody>
                  <a:tcPr marL="9525" marR="9525" marT="9525" marB="0" anchor="b"/>
                </a:tc>
                <a:tc>
                  <a:txBody>
                    <a:bodyPr/>
                    <a:lstStyle/>
                    <a:p>
                      <a:pPr algn="ctr" fontAlgn="b"/>
                      <a:r>
                        <a:rPr lang="es-CO" sz="1800" b="0" i="0" u="none" strike="noStrike" dirty="0">
                          <a:solidFill>
                            <a:srgbClr val="000000"/>
                          </a:solidFill>
                          <a:effectLst/>
                          <a:latin typeface="+mj-lt"/>
                        </a:rPr>
                        <a:t>1</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4 (2)</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4</a:t>
                      </a:r>
                    </a:p>
                  </a:txBody>
                  <a:tcPr marL="9525" marR="9525" marT="9525" marB="0" anchor="b"/>
                </a:tc>
                <a:tc>
                  <a:txBody>
                    <a:bodyPr/>
                    <a:lstStyle/>
                    <a:p>
                      <a:pPr algn="ctr" fontAlgn="b"/>
                      <a:r>
                        <a:rPr lang="es-CO" sz="1800" b="0" i="0" u="none" strike="noStrike" dirty="0">
                          <a:solidFill>
                            <a:srgbClr val="000000"/>
                          </a:solidFill>
                          <a:effectLst/>
                          <a:latin typeface="+mj-lt"/>
                        </a:rPr>
                        <a:t>4</a:t>
                      </a:r>
                    </a:p>
                  </a:txBody>
                  <a:tcPr marL="9525" marR="9525" marT="9525" marB="0" anchor="b"/>
                </a:tc>
                <a:tc>
                  <a:txBody>
                    <a:bodyPr/>
                    <a:lstStyle/>
                    <a:p>
                      <a:pPr algn="ctr" fontAlgn="b"/>
                      <a:r>
                        <a:rPr lang="es-CO" sz="1800" b="1" i="0" u="none" strike="noStrike" dirty="0">
                          <a:solidFill>
                            <a:srgbClr val="000000"/>
                          </a:solidFill>
                          <a:effectLst/>
                          <a:latin typeface="+mj-lt"/>
                        </a:rPr>
                        <a:t>13</a:t>
                      </a:r>
                    </a:p>
                  </a:txBody>
                  <a:tcPr marL="9525" marR="9525" marT="9525" marB="0" anchor="b"/>
                </a:tc>
                <a:extLst>
                  <a:ext uri="{0D108BD9-81ED-4DB2-BD59-A6C34878D82A}">
                    <a16:rowId xmlns:a16="http://schemas.microsoft.com/office/drawing/2014/main" val="4176061871"/>
                  </a:ext>
                </a:extLst>
              </a:tr>
              <a:tr h="473268">
                <a:tc>
                  <a:txBody>
                    <a:bodyPr/>
                    <a:lstStyle/>
                    <a:p>
                      <a:pPr algn="l" fontAlgn="b"/>
                      <a:r>
                        <a:rPr lang="es-CO" sz="1800" b="0" u="none" strike="noStrike">
                          <a:solidFill>
                            <a:srgbClr val="000000"/>
                          </a:solidFill>
                          <a:effectLst/>
                        </a:rPr>
                        <a:t>Informes de Ley</a:t>
                      </a:r>
                      <a:endParaRPr lang="es-CO" sz="1800" b="0" i="0" u="none" strike="noStrike">
                        <a:solidFill>
                          <a:srgbClr val="000000"/>
                        </a:solidFill>
                        <a:effectLst/>
                        <a:latin typeface="+mj-lt"/>
                      </a:endParaRPr>
                    </a:p>
                  </a:txBody>
                  <a:tcPr marL="9525" marR="9525" marT="9525" marB="0" anchor="b"/>
                </a:tc>
                <a:tc>
                  <a:txBody>
                    <a:bodyPr/>
                    <a:lstStyle/>
                    <a:p>
                      <a:pPr algn="ctr" fontAlgn="b"/>
                      <a:r>
                        <a:rPr lang="es-CO" sz="1800" b="0" i="0" u="none" strike="noStrike" dirty="0">
                          <a:solidFill>
                            <a:srgbClr val="000000"/>
                          </a:solidFill>
                          <a:effectLst/>
                          <a:latin typeface="+mj-lt"/>
                        </a:rPr>
                        <a:t>20</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7 (5)</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14</a:t>
                      </a:r>
                    </a:p>
                  </a:txBody>
                  <a:tcPr marL="9525" marR="9525" marT="9525" marB="0" anchor="b"/>
                </a:tc>
                <a:tc>
                  <a:txBody>
                    <a:bodyPr/>
                    <a:lstStyle/>
                    <a:p>
                      <a:pPr marL="0" algn="ctr" defTabSz="914400" rtl="0" eaLnBrk="1" fontAlgn="b" latinLnBrk="0" hangingPunct="1"/>
                      <a:r>
                        <a:rPr lang="es-CO" sz="1800" b="0" u="none" strike="noStrike" kern="1200" dirty="0">
                          <a:solidFill>
                            <a:srgbClr val="000000"/>
                          </a:solidFill>
                          <a:effectLst/>
                          <a:latin typeface="+mj-lt"/>
                          <a:ea typeface="+mn-ea"/>
                          <a:cs typeface="+mn-cs"/>
                        </a:rPr>
                        <a:t>6</a:t>
                      </a:r>
                    </a:p>
                  </a:txBody>
                  <a:tcPr marL="9525" marR="9525" marT="9525" marB="0" anchor="b"/>
                </a:tc>
                <a:tc>
                  <a:txBody>
                    <a:bodyPr/>
                    <a:lstStyle/>
                    <a:p>
                      <a:pPr algn="ctr" fontAlgn="b"/>
                      <a:r>
                        <a:rPr lang="es-CO" sz="1800" b="1" i="0" u="none" strike="noStrike" dirty="0">
                          <a:solidFill>
                            <a:srgbClr val="000000"/>
                          </a:solidFill>
                          <a:effectLst/>
                          <a:latin typeface="+mj-lt"/>
                        </a:rPr>
                        <a:t>47</a:t>
                      </a:r>
                    </a:p>
                  </a:txBody>
                  <a:tcPr marL="9525" marR="9525" marT="9525" marB="0" anchor="b"/>
                </a:tc>
                <a:extLst>
                  <a:ext uri="{0D108BD9-81ED-4DB2-BD59-A6C34878D82A}">
                    <a16:rowId xmlns:a16="http://schemas.microsoft.com/office/drawing/2014/main" val="4011618522"/>
                  </a:ext>
                </a:extLst>
              </a:tr>
              <a:tr h="473268">
                <a:tc>
                  <a:txBody>
                    <a:bodyPr/>
                    <a:lstStyle/>
                    <a:p>
                      <a:pPr algn="l" fontAlgn="b"/>
                      <a:r>
                        <a:rPr lang="es-CO" sz="1800" b="0" u="none" strike="noStrike">
                          <a:solidFill>
                            <a:srgbClr val="000000"/>
                          </a:solidFill>
                          <a:effectLst/>
                        </a:rPr>
                        <a:t>Informes de Seguimiento</a:t>
                      </a:r>
                      <a:endParaRPr lang="es-CO" sz="1800" b="0" i="0" u="none" strike="noStrike">
                        <a:solidFill>
                          <a:srgbClr val="000000"/>
                        </a:solidFill>
                        <a:effectLst/>
                        <a:latin typeface="+mj-lt"/>
                      </a:endParaRPr>
                    </a:p>
                  </a:txBody>
                  <a:tcPr marL="9525" marR="9525" marT="9525" marB="0" anchor="b"/>
                </a:tc>
                <a:tc>
                  <a:txBody>
                    <a:bodyPr/>
                    <a:lstStyle/>
                    <a:p>
                      <a:pPr algn="ctr" fontAlgn="b"/>
                      <a:r>
                        <a:rPr lang="es-CO" sz="1800" b="0" i="0" u="none" strike="noStrike" dirty="0">
                          <a:solidFill>
                            <a:srgbClr val="000000"/>
                          </a:solidFill>
                          <a:effectLst/>
                          <a:latin typeface="+mj-lt"/>
                        </a:rPr>
                        <a:t>10</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10 (4)</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10</a:t>
                      </a:r>
                    </a:p>
                  </a:txBody>
                  <a:tcPr marL="9525" marR="9525" marT="9525" marB="0" anchor="b"/>
                </a:tc>
                <a:tc>
                  <a:txBody>
                    <a:bodyPr/>
                    <a:lstStyle/>
                    <a:p>
                      <a:pPr marL="0" algn="ctr" defTabSz="914400" rtl="0" eaLnBrk="1" fontAlgn="b" latinLnBrk="0" hangingPunct="1"/>
                      <a:r>
                        <a:rPr lang="es-CO" sz="1800" b="0" u="none" strike="noStrike" kern="1200" dirty="0">
                          <a:solidFill>
                            <a:srgbClr val="000000"/>
                          </a:solidFill>
                          <a:effectLst/>
                          <a:latin typeface="+mj-lt"/>
                          <a:ea typeface="+mn-ea"/>
                          <a:cs typeface="+mn-cs"/>
                        </a:rPr>
                        <a:t>10</a:t>
                      </a:r>
                    </a:p>
                  </a:txBody>
                  <a:tcPr marL="9525" marR="9525" marT="9525" marB="0" anchor="b"/>
                </a:tc>
                <a:tc>
                  <a:txBody>
                    <a:bodyPr/>
                    <a:lstStyle/>
                    <a:p>
                      <a:pPr algn="ctr" fontAlgn="b"/>
                      <a:r>
                        <a:rPr lang="es-CO" sz="1800" b="1" i="0" u="none" strike="noStrike" dirty="0">
                          <a:solidFill>
                            <a:srgbClr val="000000"/>
                          </a:solidFill>
                          <a:effectLst/>
                          <a:latin typeface="+mj-lt"/>
                        </a:rPr>
                        <a:t>40</a:t>
                      </a:r>
                    </a:p>
                  </a:txBody>
                  <a:tcPr marL="9525" marR="9525" marT="9525" marB="0" anchor="b"/>
                </a:tc>
                <a:extLst>
                  <a:ext uri="{0D108BD9-81ED-4DB2-BD59-A6C34878D82A}">
                    <a16:rowId xmlns:a16="http://schemas.microsoft.com/office/drawing/2014/main" val="715029143"/>
                  </a:ext>
                </a:extLst>
              </a:tr>
              <a:tr h="420005">
                <a:tc>
                  <a:txBody>
                    <a:bodyPr/>
                    <a:lstStyle/>
                    <a:p>
                      <a:pPr algn="l" fontAlgn="b"/>
                      <a:r>
                        <a:rPr lang="es-CO" sz="1800" b="0" i="0" u="none" strike="noStrike" dirty="0">
                          <a:solidFill>
                            <a:srgbClr val="000000"/>
                          </a:solidFill>
                          <a:effectLst/>
                          <a:latin typeface="+mj-lt"/>
                        </a:rPr>
                        <a:t>Otras actividades</a:t>
                      </a:r>
                    </a:p>
                  </a:txBody>
                  <a:tcPr marL="9525" marR="9525" marT="9525" marB="0" anchor="b"/>
                </a:tc>
                <a:tc>
                  <a:txBody>
                    <a:bodyPr/>
                    <a:lstStyle/>
                    <a:p>
                      <a:pPr algn="ctr" fontAlgn="b"/>
                      <a:r>
                        <a:rPr lang="es-CO" sz="1800" b="0" i="0" u="none" strike="noStrike" dirty="0">
                          <a:solidFill>
                            <a:srgbClr val="000000"/>
                          </a:solidFill>
                          <a:effectLst/>
                          <a:latin typeface="+mj-lt"/>
                        </a:rPr>
                        <a:t>9</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6 (5)</a:t>
                      </a:r>
                    </a:p>
                  </a:txBody>
                  <a:tcPr marL="9525" marR="9525" marT="9525" marB="0" anchor="b">
                    <a:solidFill>
                      <a:schemeClr val="accent6">
                        <a:lumMod val="40000"/>
                        <a:lumOff val="60000"/>
                      </a:schemeClr>
                    </a:solidFill>
                  </a:tcPr>
                </a:tc>
                <a:tc>
                  <a:txBody>
                    <a:bodyPr/>
                    <a:lstStyle/>
                    <a:p>
                      <a:pPr algn="ctr" fontAlgn="b"/>
                      <a:r>
                        <a:rPr lang="es-CO" sz="1800" b="0" i="0" u="none" strike="noStrike" dirty="0">
                          <a:solidFill>
                            <a:srgbClr val="000000"/>
                          </a:solidFill>
                          <a:effectLst/>
                          <a:latin typeface="+mj-lt"/>
                        </a:rPr>
                        <a:t>4</a:t>
                      </a:r>
                    </a:p>
                  </a:txBody>
                  <a:tcPr marL="9525" marR="9525" marT="9525" marB="0" anchor="b"/>
                </a:tc>
                <a:tc>
                  <a:txBody>
                    <a:bodyPr/>
                    <a:lstStyle/>
                    <a:p>
                      <a:pPr algn="ctr" fontAlgn="b"/>
                      <a:r>
                        <a:rPr lang="es-CO" sz="1800" b="0" i="0" u="none" strike="noStrike" dirty="0">
                          <a:solidFill>
                            <a:srgbClr val="000000"/>
                          </a:solidFill>
                          <a:effectLst/>
                          <a:latin typeface="+mj-lt"/>
                        </a:rPr>
                        <a:t>8</a:t>
                      </a:r>
                    </a:p>
                  </a:txBody>
                  <a:tcPr marL="9525" marR="9525" marT="9525" marB="0" anchor="b"/>
                </a:tc>
                <a:tc>
                  <a:txBody>
                    <a:bodyPr/>
                    <a:lstStyle/>
                    <a:p>
                      <a:pPr algn="ctr" fontAlgn="b"/>
                      <a:r>
                        <a:rPr lang="es-CO" sz="1800" b="1" i="0" u="none" strike="noStrike" dirty="0">
                          <a:solidFill>
                            <a:srgbClr val="000000"/>
                          </a:solidFill>
                          <a:effectLst/>
                          <a:latin typeface="+mj-lt"/>
                        </a:rPr>
                        <a:t>27</a:t>
                      </a:r>
                    </a:p>
                  </a:txBody>
                  <a:tcPr marL="9525" marR="9525" marT="9525" marB="0" anchor="b"/>
                </a:tc>
                <a:extLst>
                  <a:ext uri="{0D108BD9-81ED-4DB2-BD59-A6C34878D82A}">
                    <a16:rowId xmlns:a16="http://schemas.microsoft.com/office/drawing/2014/main" val="1144502181"/>
                  </a:ext>
                </a:extLst>
              </a:tr>
              <a:tr h="473268">
                <a:tc>
                  <a:txBody>
                    <a:bodyPr/>
                    <a:lstStyle/>
                    <a:p>
                      <a:pPr algn="l" fontAlgn="b"/>
                      <a:r>
                        <a:rPr lang="es-CO" sz="1800" b="1" u="none" strike="noStrike" dirty="0">
                          <a:solidFill>
                            <a:srgbClr val="000000"/>
                          </a:solidFill>
                          <a:effectLst/>
                        </a:rPr>
                        <a:t>Total Actividades</a:t>
                      </a:r>
                      <a:endParaRPr lang="es-CO" sz="1800" b="1" i="0" u="none" strike="noStrike" dirty="0">
                        <a:solidFill>
                          <a:srgbClr val="000000"/>
                        </a:solidFill>
                        <a:effectLst/>
                        <a:latin typeface="+mj-lt"/>
                      </a:endParaRPr>
                    </a:p>
                  </a:txBody>
                  <a:tcPr marL="9525" marR="9525" marT="9525" marB="0" anchor="b"/>
                </a:tc>
                <a:tc>
                  <a:txBody>
                    <a:bodyPr/>
                    <a:lstStyle/>
                    <a:p>
                      <a:pPr algn="ctr" fontAlgn="b"/>
                      <a:r>
                        <a:rPr lang="es-CO" sz="1800" b="1" i="0" u="none" strike="noStrike" dirty="0">
                          <a:solidFill>
                            <a:srgbClr val="000000"/>
                          </a:solidFill>
                          <a:effectLst/>
                          <a:latin typeface="+mj-lt"/>
                        </a:rPr>
                        <a:t>40</a:t>
                      </a:r>
                    </a:p>
                  </a:txBody>
                  <a:tcPr marL="9525" marR="9525" marT="9525" marB="0" anchor="b"/>
                </a:tc>
                <a:tc>
                  <a:txBody>
                    <a:bodyPr/>
                    <a:lstStyle/>
                    <a:p>
                      <a:pPr algn="ctr" fontAlgn="b"/>
                      <a:r>
                        <a:rPr lang="es-CO" sz="1800" b="1" i="0" u="none" strike="noStrike" dirty="0">
                          <a:solidFill>
                            <a:srgbClr val="000000"/>
                          </a:solidFill>
                          <a:effectLst/>
                          <a:latin typeface="+mj-lt"/>
                        </a:rPr>
                        <a:t>27 (21)</a:t>
                      </a:r>
                    </a:p>
                  </a:txBody>
                  <a:tcPr marL="9525" marR="9525" marT="9525" marB="0" anchor="b"/>
                </a:tc>
                <a:tc>
                  <a:txBody>
                    <a:bodyPr/>
                    <a:lstStyle/>
                    <a:p>
                      <a:pPr algn="ctr" fontAlgn="b"/>
                      <a:r>
                        <a:rPr lang="es-CO" sz="1800" b="1" i="0" u="none" strike="noStrike" dirty="0">
                          <a:solidFill>
                            <a:srgbClr val="000000"/>
                          </a:solidFill>
                          <a:effectLst/>
                          <a:latin typeface="+mj-lt"/>
                        </a:rPr>
                        <a:t>32</a:t>
                      </a:r>
                    </a:p>
                  </a:txBody>
                  <a:tcPr marL="9525" marR="9525" marT="9525" marB="0" anchor="b"/>
                </a:tc>
                <a:tc>
                  <a:txBody>
                    <a:bodyPr/>
                    <a:lstStyle/>
                    <a:p>
                      <a:pPr algn="ctr" fontAlgn="b"/>
                      <a:r>
                        <a:rPr lang="es-CO" sz="1800" b="1" i="0" u="none" strike="noStrike" dirty="0">
                          <a:solidFill>
                            <a:srgbClr val="000000"/>
                          </a:solidFill>
                          <a:effectLst/>
                          <a:latin typeface="+mj-lt"/>
                        </a:rPr>
                        <a:t>28</a:t>
                      </a:r>
                    </a:p>
                  </a:txBody>
                  <a:tcPr marL="9525" marR="9525" marT="9525" marB="0" anchor="b"/>
                </a:tc>
                <a:tc>
                  <a:txBody>
                    <a:bodyPr/>
                    <a:lstStyle/>
                    <a:p>
                      <a:pPr algn="ctr" fontAlgn="b"/>
                      <a:r>
                        <a:rPr lang="es-CO" sz="1800" b="1" i="0" u="none" strike="noStrike" dirty="0">
                          <a:solidFill>
                            <a:srgbClr val="000000"/>
                          </a:solidFill>
                          <a:effectLst/>
                          <a:latin typeface="+mj-lt"/>
                        </a:rPr>
                        <a:t>127</a:t>
                      </a:r>
                    </a:p>
                  </a:txBody>
                  <a:tcPr marL="9525" marR="9525" marT="9525" marB="0" anchor="b"/>
                </a:tc>
                <a:extLst>
                  <a:ext uri="{0D108BD9-81ED-4DB2-BD59-A6C34878D82A}">
                    <a16:rowId xmlns:a16="http://schemas.microsoft.com/office/drawing/2014/main" val="3700882569"/>
                  </a:ext>
                </a:extLst>
              </a:tr>
              <a:tr h="473268">
                <a:tc>
                  <a:txBody>
                    <a:bodyPr/>
                    <a:lstStyle/>
                    <a:p>
                      <a:pPr algn="l" fontAlgn="b"/>
                      <a:r>
                        <a:rPr lang="es-ES" sz="1800" b="1" i="1" u="none" strike="noStrike" dirty="0">
                          <a:solidFill>
                            <a:srgbClr val="000000"/>
                          </a:solidFill>
                          <a:effectLst/>
                        </a:rPr>
                        <a:t>CUMPLIMIENTO EJECUCIÓN</a:t>
                      </a:r>
                      <a:endParaRPr lang="es-CO" sz="1800" b="1" i="1" u="none" strike="noStrike" dirty="0">
                        <a:solidFill>
                          <a:srgbClr val="000000"/>
                        </a:solidFill>
                        <a:effectLst/>
                        <a:latin typeface="+mj-lt"/>
                      </a:endParaRPr>
                    </a:p>
                  </a:txBody>
                  <a:tcPr marL="9525" marR="9525" marT="9525" marB="0" anchor="b">
                    <a:solidFill>
                      <a:schemeClr val="accent6">
                        <a:lumMod val="40000"/>
                        <a:lumOff val="60000"/>
                      </a:schemeClr>
                    </a:solidFill>
                  </a:tcPr>
                </a:tc>
                <a:tc>
                  <a:txBody>
                    <a:bodyPr/>
                    <a:lstStyle/>
                    <a:p>
                      <a:pPr algn="ctr" fontAlgn="b"/>
                      <a:r>
                        <a:rPr lang="es-CO" sz="1800" b="1" i="1" u="none" strike="noStrike" dirty="0">
                          <a:solidFill>
                            <a:srgbClr val="000000"/>
                          </a:solidFill>
                          <a:effectLst/>
                          <a:latin typeface="+mj-lt"/>
                        </a:rPr>
                        <a:t>40</a:t>
                      </a:r>
                    </a:p>
                  </a:txBody>
                  <a:tcPr marL="9525" marR="9525" marT="9525" marB="0" anchor="b">
                    <a:solidFill>
                      <a:schemeClr val="accent6">
                        <a:lumMod val="40000"/>
                        <a:lumOff val="60000"/>
                      </a:schemeClr>
                    </a:solidFill>
                  </a:tcPr>
                </a:tc>
                <a:tc>
                  <a:txBody>
                    <a:bodyPr/>
                    <a:lstStyle/>
                    <a:p>
                      <a:pPr algn="ctr" fontAlgn="b"/>
                      <a:r>
                        <a:rPr lang="es-CO" sz="1800" b="1" i="1" u="none" strike="noStrike" dirty="0">
                          <a:solidFill>
                            <a:srgbClr val="000000"/>
                          </a:solidFill>
                          <a:effectLst/>
                          <a:latin typeface="+mj-lt"/>
                        </a:rPr>
                        <a:t>21</a:t>
                      </a:r>
                    </a:p>
                  </a:txBody>
                  <a:tcPr marL="9525" marR="9525" marT="9525" marB="0" anchor="b">
                    <a:solidFill>
                      <a:schemeClr val="accent6">
                        <a:lumMod val="40000"/>
                        <a:lumOff val="60000"/>
                      </a:schemeClr>
                    </a:solidFill>
                  </a:tcPr>
                </a:tc>
                <a:tc>
                  <a:txBody>
                    <a:bodyPr/>
                    <a:lstStyle/>
                    <a:p>
                      <a:pPr algn="ctr" fontAlgn="b"/>
                      <a:r>
                        <a:rPr lang="es-CO" sz="1800" b="1" i="1" u="none" strike="noStrike" dirty="0">
                          <a:solidFill>
                            <a:srgbClr val="000000"/>
                          </a:solidFill>
                          <a:effectLst/>
                          <a:latin typeface="+mj-lt"/>
                        </a:rPr>
                        <a:t>0</a:t>
                      </a:r>
                    </a:p>
                  </a:txBody>
                  <a:tcPr marL="9525" marR="9525" marT="9525" marB="0" anchor="b">
                    <a:solidFill>
                      <a:schemeClr val="accent6">
                        <a:lumMod val="40000"/>
                        <a:lumOff val="60000"/>
                      </a:schemeClr>
                    </a:solidFill>
                  </a:tcPr>
                </a:tc>
                <a:tc>
                  <a:txBody>
                    <a:bodyPr/>
                    <a:lstStyle/>
                    <a:p>
                      <a:pPr algn="ctr" fontAlgn="b"/>
                      <a:r>
                        <a:rPr lang="es-CO" sz="1800" b="1" i="1" u="none" strike="noStrike" dirty="0">
                          <a:solidFill>
                            <a:srgbClr val="000000"/>
                          </a:solidFill>
                          <a:effectLst/>
                          <a:latin typeface="+mj-lt"/>
                        </a:rPr>
                        <a:t>0</a:t>
                      </a:r>
                    </a:p>
                  </a:txBody>
                  <a:tcPr marL="9525" marR="9525" marT="9525" marB="0" anchor="b">
                    <a:solidFill>
                      <a:schemeClr val="accent6">
                        <a:lumMod val="40000"/>
                        <a:lumOff val="60000"/>
                      </a:schemeClr>
                    </a:solidFill>
                  </a:tcPr>
                </a:tc>
                <a:tc>
                  <a:txBody>
                    <a:bodyPr/>
                    <a:lstStyle/>
                    <a:p>
                      <a:pPr algn="ctr" fontAlgn="b"/>
                      <a:r>
                        <a:rPr lang="es-CO" sz="1800" b="1" i="1" u="none" strike="noStrike" dirty="0">
                          <a:solidFill>
                            <a:srgbClr val="000000"/>
                          </a:solidFill>
                          <a:effectLst/>
                          <a:latin typeface="+mj-lt"/>
                        </a:rPr>
                        <a:t>61 (48%)</a:t>
                      </a:r>
                    </a:p>
                  </a:txBody>
                  <a:tcPr marL="9525" marR="9525" marT="9525" marB="0" anchor="b">
                    <a:solidFill>
                      <a:schemeClr val="accent6">
                        <a:lumMod val="40000"/>
                        <a:lumOff val="60000"/>
                      </a:schemeClr>
                    </a:solidFill>
                  </a:tcPr>
                </a:tc>
                <a:extLst>
                  <a:ext uri="{0D108BD9-81ED-4DB2-BD59-A6C34878D82A}">
                    <a16:rowId xmlns:a16="http://schemas.microsoft.com/office/drawing/2014/main" val="2094788576"/>
                  </a:ext>
                </a:extLst>
              </a:tr>
            </a:tbl>
          </a:graphicData>
        </a:graphic>
      </p:graphicFrame>
      <p:sp>
        <p:nvSpPr>
          <p:cNvPr id="3" name="CuadroTexto 2">
            <a:extLst>
              <a:ext uri="{FF2B5EF4-FFF2-40B4-BE49-F238E27FC236}">
                <a16:creationId xmlns:a16="http://schemas.microsoft.com/office/drawing/2014/main" id="{912861C3-31C6-4C12-B8D4-1BF1B66B8362}"/>
              </a:ext>
            </a:extLst>
          </p:cNvPr>
          <p:cNvSpPr txBox="1"/>
          <p:nvPr/>
        </p:nvSpPr>
        <p:spPr>
          <a:xfrm>
            <a:off x="193963" y="899630"/>
            <a:ext cx="9079246" cy="430887"/>
          </a:xfrm>
          <a:prstGeom prst="rect">
            <a:avLst/>
          </a:prstGeom>
          <a:noFill/>
        </p:spPr>
        <p:txBody>
          <a:bodyPr wrap="square" rtlCol="0">
            <a:spAutoFit/>
          </a:bodyPr>
          <a:lstStyle/>
          <a:p>
            <a:r>
              <a:rPr lang="es-CO" sz="2200" dirty="0">
                <a:solidFill>
                  <a:srgbClr val="D13C47"/>
                </a:solidFill>
                <a:sym typeface="Work Sans Light"/>
              </a:rPr>
              <a:t>1.1 Ejecución del Plan Anual de Auditorías Independientes 2024</a:t>
            </a:r>
            <a:endParaRPr lang="es-CO" sz="2200" dirty="0">
              <a:solidFill>
                <a:srgbClr val="D13C47"/>
              </a:solidFill>
            </a:endParaRPr>
          </a:p>
        </p:txBody>
      </p:sp>
    </p:spTree>
    <p:extLst>
      <p:ext uri="{BB962C8B-B14F-4D97-AF65-F5344CB8AC3E}">
        <p14:creationId xmlns:p14="http://schemas.microsoft.com/office/powerpoint/2010/main" val="1792661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C663B1FD4ADBD4A9CF3D0505FB52B3E" ma:contentTypeVersion="12" ma:contentTypeDescription="Crear nuevo documento." ma:contentTypeScope="" ma:versionID="da3896b68c76aec17ec9a5588cf19b21">
  <xsd:schema xmlns:xsd="http://www.w3.org/2001/XMLSchema" xmlns:xs="http://www.w3.org/2001/XMLSchema" xmlns:p="http://schemas.microsoft.com/office/2006/metadata/properties" xmlns:ns2="912ae11a-caba-4a76-8631-a66601dd5819" xmlns:ns3="fdeb778c-5b01-452c-96bb-9610307ef013" targetNamespace="http://schemas.microsoft.com/office/2006/metadata/properties" ma:root="true" ma:fieldsID="017f96b6563b7db6c61027b53bb72a40" ns2:_="" ns3:_="">
    <xsd:import namespace="912ae11a-caba-4a76-8631-a66601dd5819"/>
    <xsd:import namespace="fdeb778c-5b01-452c-96bb-9610307ef0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ae11a-caba-4a76-8631-a66601dd58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6d6e5596-9d43-483d-a1c5-b59222b7b11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eb778c-5b01-452c-96bb-9610307ef01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8f289e2-8fa8-4ea0-a842-b823cf487900}" ma:internalName="TaxCatchAll" ma:showField="CatchAllData" ma:web="fdeb778c-5b01-452c-96bb-9610307ef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eb778c-5b01-452c-96bb-9610307ef013" xsi:nil="true"/>
    <lcf76f155ced4ddcb4097134ff3c332f xmlns="912ae11a-caba-4a76-8631-a66601dd58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B21873-18AE-4CB5-AA15-15E475CB80F8}"/>
</file>

<file path=customXml/itemProps2.xml><?xml version="1.0" encoding="utf-8"?>
<ds:datastoreItem xmlns:ds="http://schemas.openxmlformats.org/officeDocument/2006/customXml" ds:itemID="{320139ED-1CCD-416B-8D9D-7E1D1C462B72}"/>
</file>

<file path=customXml/itemProps3.xml><?xml version="1.0" encoding="utf-8"?>
<ds:datastoreItem xmlns:ds="http://schemas.openxmlformats.org/officeDocument/2006/customXml" ds:itemID="{5D82C7DB-9ABA-458A-8692-4DCD65440B48}"/>
</file>

<file path=docProps/app.xml><?xml version="1.0" encoding="utf-8"?>
<Properties xmlns="http://schemas.openxmlformats.org/officeDocument/2006/extended-properties" xmlns:vt="http://schemas.openxmlformats.org/officeDocument/2006/docPropsVTypes">
  <TotalTime>1706</TotalTime>
  <Words>1177</Words>
  <Application>Microsoft Office PowerPoint</Application>
  <PresentationFormat>Panorámica</PresentationFormat>
  <Paragraphs>228</Paragraphs>
  <Slides>25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Work Sans</vt:lpstr>
      <vt:lpstr>Times New Roman</vt:lpstr>
      <vt:lpstr>Work Sans Light</vt:lpstr>
      <vt:lpstr>Arial Black</vt:lpstr>
      <vt:lpstr>Helvetica</vt:lpstr>
      <vt:lpstr>Tema de Office</vt:lpstr>
      <vt:lpstr>Presentación de PowerPoint</vt:lpstr>
      <vt:lpstr>COMITÉ SECTORIAL DE AUDITORÍA  INTERIOR   5 de junio del 2024</vt:lpstr>
      <vt:lpstr>Entidades del Sector Interior</vt:lpstr>
      <vt:lpstr>ORDEN DEL DÍA</vt:lpstr>
      <vt:lpstr> </vt:lpstr>
      <vt:lpstr> </vt:lpstr>
      <vt:lpstr>Presentación de PowerPoint</vt:lpstr>
      <vt:lpstr>Presentación de PowerPoint</vt:lpstr>
      <vt:lpstr>Presentación de PowerPoint</vt:lpstr>
      <vt:lpstr>Tipos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Guillermo Hernán Barrera Briceño</cp:lastModifiedBy>
  <cp:revision>166</cp:revision>
  <dcterms:created xsi:type="dcterms:W3CDTF">2023-05-08T00:34:42Z</dcterms:created>
  <dcterms:modified xsi:type="dcterms:W3CDTF">2024-06-05T15:27:34Z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0x010100AC663B1FD4ADBD4A9CF3D0505FB52B3E</vt:lpwstr>
  </property>
</Properties>
</file>