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345" r:id="rId7"/>
    <p:sldId id="260" r:id="rId8"/>
    <p:sldId id="349" r:id="rId9"/>
    <p:sldId id="352" r:id="rId10"/>
    <p:sldId id="366" r:id="rId11"/>
    <p:sldId id="353" r:id="rId12"/>
    <p:sldId id="351" r:id="rId13"/>
    <p:sldId id="358" r:id="rId14"/>
    <p:sldId id="359" r:id="rId15"/>
    <p:sldId id="360" r:id="rId16"/>
    <p:sldId id="369" r:id="rId17"/>
    <p:sldId id="370" r:id="rId18"/>
    <p:sldId id="372" r:id="rId19"/>
    <p:sldId id="365" r:id="rId20"/>
    <p:sldId id="373" r:id="rId21"/>
    <p:sldId id="374" r:id="rId22"/>
    <p:sldId id="375" r:id="rId23"/>
    <p:sldId id="376" r:id="rId24"/>
    <p:sldId id="362" r:id="rId25"/>
    <p:sldId id="314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Nunito Sans" pitchFamily="2" charset="0"/>
      <p:regular r:id="rId34"/>
      <p:bold r:id="rId35"/>
      <p:italic r:id="rId36"/>
      <p:boldItalic r:id="rId37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23B46"/>
    <a:srgbClr val="E9EAEA"/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A046C1-0FCB-F403-8E3B-755F41CCE9BD}" v="24" dt="2025-06-16T21:23:08.391"/>
    <p1510:client id="{542B3BFF-3C5E-7A3A-C2F8-D7ACEF9CFAB9}" v="21" dt="2025-06-17T13:28:09.6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94660"/>
  </p:normalViewPr>
  <p:slideViewPr>
    <p:cSldViewPr snapToGrid="0">
      <p:cViewPr>
        <p:scale>
          <a:sx n="50" d="100"/>
          <a:sy n="50" d="100"/>
        </p:scale>
        <p:origin x="117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MINISTERIO%20DEL%20INTERIOR\PRESENTACI&#211;N%20COMITE%20SECTORIAL%20112025\LINEA%20DE%20TIEMPO%20DESARROLLO%20PM%20CGR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293225553173991E-2"/>
          <c:y val="2.8423766826635978E-2"/>
          <c:w val="0.95765167360126691"/>
          <c:h val="0.89331524683813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'AUDITORIAS OCI 2025'!$C$3</c:f>
              <c:strCache>
                <c:ptCount val="1"/>
                <c:pt idx="0">
                  <c:v>HALLAZGOS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'AUDITORIAS OCI 2025'!$B$4:$B$14</c:f>
              <c:strCache>
                <c:ptCount val="11"/>
                <c:pt idx="0">
                  <c:v>1-PLANEACION INSTITUCIONAL, SEGUIMIENTO Y EVALUACION DEL DESEMPEÑO</c:v>
                </c:pt>
                <c:pt idx="1">
                  <c:v>2-GOBIERNO DIGITAL Y SEGURIDAD DIGITAL</c:v>
                </c:pt>
                <c:pt idx="2">
                  <c:v>3-COMPRAS Y CONTRATACIÓN PUBLICA</c:v>
                </c:pt>
                <c:pt idx="3">
                  <c:v>4-SERVICIO AL CUIDADANO/RACIONALIZACION DE TRAMITES/PARTICIPACION CUIDADANA</c:v>
                </c:pt>
                <c:pt idx="4">
                  <c:v>5-GESTION DEL RIESGO INSTITUCIONAL</c:v>
                </c:pt>
                <c:pt idx="5">
                  <c:v>6-MEJORA NORMATIVA</c:v>
                </c:pt>
                <c:pt idx="6">
                  <c:v>7-GESTION DEL CONOCIMIENTO E INNOVACION/POLITICA ESTADISTICA</c:v>
                </c:pt>
                <c:pt idx="7">
                  <c:v>8-GESTION DOCUMENTAL</c:v>
                </c:pt>
                <c:pt idx="8">
                  <c:v>9-GESTION DEL TALENTO HUMANO / INTEGRIDAD</c:v>
                </c:pt>
                <c:pt idx="9">
                  <c:v>10-GESTION CONTRACTUAL INSTITUCIONAL</c:v>
                </c:pt>
                <c:pt idx="10">
                  <c:v>11-SEGURIDAD DE LA INFORMACIÓN</c:v>
                </c:pt>
              </c:strCache>
            </c:strRef>
          </c:cat>
          <c:val>
            <c:numRef>
              <c:f>'AUDITORIAS OCI 2025'!$C$4:$C$14</c:f>
              <c:numCache>
                <c:formatCode>General</c:formatCode>
                <c:ptCount val="11"/>
                <c:pt idx="0">
                  <c:v>9</c:v>
                </c:pt>
                <c:pt idx="1">
                  <c:v>11</c:v>
                </c:pt>
                <c:pt idx="2">
                  <c:v>4</c:v>
                </c:pt>
                <c:pt idx="3">
                  <c:v>6</c:v>
                </c:pt>
                <c:pt idx="4">
                  <c:v>6</c:v>
                </c:pt>
                <c:pt idx="5">
                  <c:v>1</c:v>
                </c:pt>
                <c:pt idx="6">
                  <c:v>14</c:v>
                </c:pt>
                <c:pt idx="7">
                  <c:v>7</c:v>
                </c:pt>
                <c:pt idx="8">
                  <c:v>3</c:v>
                </c:pt>
                <c:pt idx="9">
                  <c:v>4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CE-4313-BC08-01D69D12AA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48604016"/>
        <c:axId val="1448614000"/>
      </c:barChart>
      <c:catAx>
        <c:axId val="144860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448614000"/>
        <c:crosses val="autoZero"/>
        <c:auto val="1"/>
        <c:lblAlgn val="ctr"/>
        <c:lblOffset val="100"/>
        <c:noMultiLvlLbl val="0"/>
      </c:catAx>
      <c:valAx>
        <c:axId val="144861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448604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'AUDITORIAS OCI 2025'!$C$39</c:f>
              <c:strCache>
                <c:ptCount val="1"/>
                <c:pt idx="0">
                  <c:v>CANT. HALLAZGOS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'AUDITORIAS OCI 2025'!$B$40:$B$54</c:f>
              <c:strCache>
                <c:ptCount val="15"/>
                <c:pt idx="0">
                  <c:v>COMPRAS Y CONTRATACIÓN PUBLICA</c:v>
                </c:pt>
                <c:pt idx="1">
                  <c:v>FORTALECIMIENTO INSTITUCIONAL Y SIMPLICACIÓN DE PROCESOS</c:v>
                </c:pt>
                <c:pt idx="2">
                  <c:v>GESTIÓN DEL CONOCIMIENTO Y LA INNOVACIÓN</c:v>
                </c:pt>
                <c:pt idx="3">
                  <c:v>GESTIÓN DOCUMENTAL</c:v>
                </c:pt>
                <c:pt idx="4">
                  <c:v>GESTIÓN PRESUPUESTAL Y EFICIENCIA DEL GASTO PUBLICO</c:v>
                </c:pt>
                <c:pt idx="5">
                  <c:v>GOBIERNO DIGITAL</c:v>
                </c:pt>
                <c:pt idx="6">
                  <c:v>MEJORA NORMATIVA</c:v>
                </c:pt>
                <c:pt idx="7">
                  <c:v>PARTICIPACIÓN CUIDADANA EN LA GESTIÓN PÚBLICA</c:v>
                </c:pt>
                <c:pt idx="8">
                  <c:v>PLANEACIÓN INSTITUCIONAL</c:v>
                </c:pt>
                <c:pt idx="9">
                  <c:v>RACIONALIZACIÓN DE TRÁMITES</c:v>
                </c:pt>
                <c:pt idx="10">
                  <c:v>SEGUIMIENTO Y EVALUACION AL DESEMPEÑO INSTITUCIONAL</c:v>
                </c:pt>
                <c:pt idx="11">
                  <c:v>SEGURIDAD DIGITAL</c:v>
                </c:pt>
                <c:pt idx="12">
                  <c:v>SERVICIO AL CUIDADANO</c:v>
                </c:pt>
                <c:pt idx="13">
                  <c:v>TALENTO HUMANO</c:v>
                </c:pt>
                <c:pt idx="14">
                  <c:v>TRANSPARENCIA ACCESO A LA INFORMACIÓN Y LUCHA CONTRA LA CORRUPCION</c:v>
                </c:pt>
              </c:strCache>
            </c:strRef>
          </c:cat>
          <c:val>
            <c:numRef>
              <c:f>'AUDITORIAS OCI 2025'!$C$40:$C$54</c:f>
              <c:numCache>
                <c:formatCode>General</c:formatCode>
                <c:ptCount val="15"/>
                <c:pt idx="0">
                  <c:v>5</c:v>
                </c:pt>
                <c:pt idx="1">
                  <c:v>12</c:v>
                </c:pt>
                <c:pt idx="2">
                  <c:v>6</c:v>
                </c:pt>
                <c:pt idx="3">
                  <c:v>9</c:v>
                </c:pt>
                <c:pt idx="4">
                  <c:v>1</c:v>
                </c:pt>
                <c:pt idx="5">
                  <c:v>6</c:v>
                </c:pt>
                <c:pt idx="6">
                  <c:v>4</c:v>
                </c:pt>
                <c:pt idx="7">
                  <c:v>2</c:v>
                </c:pt>
                <c:pt idx="8">
                  <c:v>7</c:v>
                </c:pt>
                <c:pt idx="9">
                  <c:v>2</c:v>
                </c:pt>
                <c:pt idx="10">
                  <c:v>3</c:v>
                </c:pt>
                <c:pt idx="11">
                  <c:v>6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76-4BB6-86A7-C93C063F46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936398480"/>
        <c:axId val="1936403056"/>
      </c:barChart>
      <c:catAx>
        <c:axId val="1936398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936403056"/>
        <c:crosses val="autoZero"/>
        <c:auto val="1"/>
        <c:lblAlgn val="ctr"/>
        <c:lblOffset val="100"/>
        <c:noMultiLvlLbl val="0"/>
      </c:catAx>
      <c:valAx>
        <c:axId val="1936403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3639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ESTADO DE</a:t>
            </a:r>
            <a:r>
              <a:rPr lang="es-CO" baseline="0"/>
              <a:t> AVANCE PMI </a:t>
            </a:r>
            <a:endParaRPr lang="es-C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HALLAZGOS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GENERAL!$W$3</c:f>
              <c:strCache>
                <c:ptCount val="1"/>
                <c:pt idx="0">
                  <c:v>HALLAZGOS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F3A-4452-82AA-1E5ED5B6F36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F3A-4452-82AA-1E5ED5B6F36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F3A-4452-82AA-1E5ED5B6F3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GENERAL!$V$4:$V$6</c:f>
              <c:strCache>
                <c:ptCount val="3"/>
                <c:pt idx="0">
                  <c:v>Cumplido </c:v>
                </c:pt>
                <c:pt idx="1">
                  <c:v>Ejecución</c:v>
                </c:pt>
                <c:pt idx="2">
                  <c:v>Vencidos</c:v>
                </c:pt>
              </c:strCache>
            </c:strRef>
          </c:cat>
          <c:val>
            <c:numRef>
              <c:f>GENERAL!$W$4:$W$6</c:f>
              <c:numCache>
                <c:formatCode>General</c:formatCode>
                <c:ptCount val="3"/>
                <c:pt idx="0">
                  <c:v>45</c:v>
                </c:pt>
                <c:pt idx="1">
                  <c:v>98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F3A-4452-82AA-1E5ED5B6F36E}"/>
            </c:ext>
          </c:extLst>
        </c:ser>
        <c:ser>
          <c:idx val="1"/>
          <c:order val="1"/>
          <c:tx>
            <c:strRef>
              <c:f>GENERAL!$X$3</c:f>
              <c:strCache>
                <c:ptCount val="1"/>
                <c:pt idx="0">
                  <c:v>METAS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F3A-4452-82AA-1E5ED5B6F36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AF3A-4452-82AA-1E5ED5B6F36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AF3A-4452-82AA-1E5ED5B6F36E}"/>
              </c:ext>
            </c:extLst>
          </c:dPt>
          <c:cat>
            <c:strRef>
              <c:f>GENERAL!$V$4:$V$6</c:f>
              <c:strCache>
                <c:ptCount val="3"/>
                <c:pt idx="0">
                  <c:v>Cumplido </c:v>
                </c:pt>
                <c:pt idx="1">
                  <c:v>Ejecución</c:v>
                </c:pt>
                <c:pt idx="2">
                  <c:v>Vencidos</c:v>
                </c:pt>
              </c:strCache>
            </c:strRef>
          </c:cat>
          <c:val>
            <c:numRef>
              <c:f>GENERAL!$X$4:$X$6</c:f>
              <c:numCache>
                <c:formatCode>General</c:formatCode>
                <c:ptCount val="3"/>
                <c:pt idx="0">
                  <c:v>68</c:v>
                </c:pt>
                <c:pt idx="1">
                  <c:v>125</c:v>
                </c:pt>
                <c:pt idx="2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F3A-4452-82AA-1E5ED5B6F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367339386790248E-2"/>
          <c:y val="0.87215619888331453"/>
          <c:w val="0.81265287828650745"/>
          <c:h val="4.95067668211018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8597634169217271E-2"/>
          <c:y val="4.1632982946213377E-2"/>
          <c:w val="0.91631380472012325"/>
          <c:h val="0.65962376772992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DETALLE!$Q$2</c:f>
              <c:strCache>
                <c:ptCount val="1"/>
                <c:pt idx="0">
                  <c:v>Cumplido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DETALLE!$P$3:$P$14</c:f>
              <c:strCache>
                <c:ptCount val="12"/>
                <c:pt idx="0">
                  <c:v>Auditoria  Especial por Denuncia T302 2017 CGR 2023</c:v>
                </c:pt>
                <c:pt idx="1">
                  <c:v>Auditoria  Especial por Denuncia SIPAR - CGR 2024</c:v>
                </c:pt>
                <c:pt idx="2">
                  <c:v>Auditoria Financiera Contraloría CGR 2022</c:v>
                </c:pt>
                <c:pt idx="3">
                  <c:v>Auditoria Financiera Contraloría CGR 2023</c:v>
                </c:pt>
                <c:pt idx="4">
                  <c:v>Auditoria Financiera Contraloría CGR 2024</c:v>
                </c:pt>
                <c:pt idx="5">
                  <c:v>Visita Actuación Especial de Fiscalización CGR -  AICO 2023</c:v>
                </c:pt>
                <c:pt idx="6">
                  <c:v>Audutoria especial de Fiscalización CGR T302-2017</c:v>
                </c:pt>
                <c:pt idx="7">
                  <c:v>AudItoria especial de Fiscalización CGR Contrato 1882 de 2021 UNAD</c:v>
                </c:pt>
                <c:pt idx="8">
                  <c:v>Visita Oficina de Control Interno 2022</c:v>
                </c:pt>
                <c:pt idx="9">
                  <c:v>Visita Oficina de Control Interno 2023</c:v>
                </c:pt>
                <c:pt idx="10">
                  <c:v>Visita Oficina de Control Interno 2024</c:v>
                </c:pt>
                <c:pt idx="11">
                  <c:v>Visita Oficina de Control Interno 2025</c:v>
                </c:pt>
              </c:strCache>
            </c:strRef>
          </c:cat>
          <c:val>
            <c:numRef>
              <c:f>DETALLE!$Q$3:$Q$14</c:f>
              <c:numCache>
                <c:formatCode>General</c:formatCode>
                <c:ptCount val="12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12</c:v>
                </c:pt>
                <c:pt idx="5">
                  <c:v>2</c:v>
                </c:pt>
                <c:pt idx="7">
                  <c:v>3</c:v>
                </c:pt>
                <c:pt idx="8">
                  <c:v>1</c:v>
                </c:pt>
                <c:pt idx="9">
                  <c:v>3</c:v>
                </c:pt>
                <c:pt idx="10">
                  <c:v>9</c:v>
                </c:pt>
                <c:pt idx="1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C4-4614-8076-B3CF603A8011}"/>
            </c:ext>
          </c:extLst>
        </c:ser>
        <c:ser>
          <c:idx val="1"/>
          <c:order val="1"/>
          <c:tx>
            <c:strRef>
              <c:f>DETALLE!$R$2</c:f>
              <c:strCache>
                <c:ptCount val="1"/>
                <c:pt idx="0">
                  <c:v>Ejecución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DETALLE!$P$3:$P$14</c:f>
              <c:strCache>
                <c:ptCount val="12"/>
                <c:pt idx="0">
                  <c:v>Auditoria  Especial por Denuncia T302 2017 CGR 2023</c:v>
                </c:pt>
                <c:pt idx="1">
                  <c:v>Auditoria  Especial por Denuncia SIPAR - CGR 2024</c:v>
                </c:pt>
                <c:pt idx="2">
                  <c:v>Auditoria Financiera Contraloría CGR 2022</c:v>
                </c:pt>
                <c:pt idx="3">
                  <c:v>Auditoria Financiera Contraloría CGR 2023</c:v>
                </c:pt>
                <c:pt idx="4">
                  <c:v>Auditoria Financiera Contraloría CGR 2024</c:v>
                </c:pt>
                <c:pt idx="5">
                  <c:v>Visita Actuación Especial de Fiscalización CGR -  AICO 2023</c:v>
                </c:pt>
                <c:pt idx="6">
                  <c:v>Audutoria especial de Fiscalización CGR T302-2017</c:v>
                </c:pt>
                <c:pt idx="7">
                  <c:v>AudItoria especial de Fiscalización CGR Contrato 1882 de 2021 UNAD</c:v>
                </c:pt>
                <c:pt idx="8">
                  <c:v>Visita Oficina de Control Interno 2022</c:v>
                </c:pt>
                <c:pt idx="9">
                  <c:v>Visita Oficina de Control Interno 2023</c:v>
                </c:pt>
                <c:pt idx="10">
                  <c:v>Visita Oficina de Control Interno 2024</c:v>
                </c:pt>
                <c:pt idx="11">
                  <c:v>Visita Oficina de Control Interno 2025</c:v>
                </c:pt>
              </c:strCache>
            </c:strRef>
          </c:cat>
          <c:val>
            <c:numRef>
              <c:f>DETALLE!$R$3:$R$14</c:f>
              <c:numCache>
                <c:formatCode>General</c:formatCode>
                <c:ptCount val="12"/>
                <c:pt idx="3">
                  <c:v>11</c:v>
                </c:pt>
                <c:pt idx="4">
                  <c:v>29</c:v>
                </c:pt>
                <c:pt idx="6">
                  <c:v>3</c:v>
                </c:pt>
                <c:pt idx="8">
                  <c:v>1</c:v>
                </c:pt>
                <c:pt idx="9">
                  <c:v>3</c:v>
                </c:pt>
                <c:pt idx="10">
                  <c:v>26</c:v>
                </c:pt>
                <c:pt idx="1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C4-4614-8076-B3CF603A8011}"/>
            </c:ext>
          </c:extLst>
        </c:ser>
        <c:ser>
          <c:idx val="2"/>
          <c:order val="2"/>
          <c:tx>
            <c:strRef>
              <c:f>DETALLE!$S$2</c:f>
              <c:strCache>
                <c:ptCount val="1"/>
                <c:pt idx="0">
                  <c:v>Vencidos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DETALLE!$P$3:$P$14</c:f>
              <c:strCache>
                <c:ptCount val="12"/>
                <c:pt idx="0">
                  <c:v>Auditoria  Especial por Denuncia T302 2017 CGR 2023</c:v>
                </c:pt>
                <c:pt idx="1">
                  <c:v>Auditoria  Especial por Denuncia SIPAR - CGR 2024</c:v>
                </c:pt>
                <c:pt idx="2">
                  <c:v>Auditoria Financiera Contraloría CGR 2022</c:v>
                </c:pt>
                <c:pt idx="3">
                  <c:v>Auditoria Financiera Contraloría CGR 2023</c:v>
                </c:pt>
                <c:pt idx="4">
                  <c:v>Auditoria Financiera Contraloría CGR 2024</c:v>
                </c:pt>
                <c:pt idx="5">
                  <c:v>Visita Actuación Especial de Fiscalización CGR -  AICO 2023</c:v>
                </c:pt>
                <c:pt idx="6">
                  <c:v>Audutoria especial de Fiscalización CGR T302-2017</c:v>
                </c:pt>
                <c:pt idx="7">
                  <c:v>AudItoria especial de Fiscalización CGR Contrato 1882 de 2021 UNAD</c:v>
                </c:pt>
                <c:pt idx="8">
                  <c:v>Visita Oficina de Control Interno 2022</c:v>
                </c:pt>
                <c:pt idx="9">
                  <c:v>Visita Oficina de Control Interno 2023</c:v>
                </c:pt>
                <c:pt idx="10">
                  <c:v>Visita Oficina de Control Interno 2024</c:v>
                </c:pt>
                <c:pt idx="11">
                  <c:v>Visita Oficina de Control Interno 2025</c:v>
                </c:pt>
              </c:strCache>
            </c:strRef>
          </c:cat>
          <c:val>
            <c:numRef>
              <c:f>DETALLE!$S$3:$S$14</c:f>
              <c:numCache>
                <c:formatCode>General</c:formatCode>
                <c:ptCount val="12"/>
                <c:pt idx="3">
                  <c:v>5</c:v>
                </c:pt>
                <c:pt idx="9">
                  <c:v>5</c:v>
                </c:pt>
                <c:pt idx="10">
                  <c:v>16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C4-4614-8076-B3CF603A80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0955904"/>
        <c:axId val="760958400"/>
      </c:barChart>
      <c:catAx>
        <c:axId val="76095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60958400"/>
        <c:crosses val="autoZero"/>
        <c:auto val="1"/>
        <c:lblAlgn val="ctr"/>
        <c:lblOffset val="100"/>
        <c:noMultiLvlLbl val="0"/>
      </c:catAx>
      <c:valAx>
        <c:axId val="76095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6095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168582909381248"/>
          <c:y val="0.88340150518612048"/>
          <c:w val="0.2566282150166464"/>
          <c:h val="5.4412861336982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GENERAL!$B$62</c:f>
              <c:strCache>
                <c:ptCount val="1"/>
                <c:pt idx="0">
                  <c:v>DEPENDENCIA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GENERAL!$A$63:$B$66</c:f>
              <c:strCache>
                <c:ptCount val="4"/>
                <c:pt idx="0">
                  <c:v>JUNIO 2024</c:v>
                </c:pt>
                <c:pt idx="1">
                  <c:v>DICIEMBRE 2024</c:v>
                </c:pt>
                <c:pt idx="2">
                  <c:v>JUNIO 2025</c:v>
                </c:pt>
                <c:pt idx="3">
                  <c:v>SEPTIEMBRE 2025</c:v>
                </c:pt>
              </c:strCache>
            </c:strRef>
          </c:cat>
          <c:val>
            <c:numRef>
              <c:f>GENERAL!$B$63:$B$65</c:f>
            </c:numRef>
          </c:val>
          <c:extLst>
            <c:ext xmlns:c16="http://schemas.microsoft.com/office/drawing/2014/chart" uri="{C3380CC4-5D6E-409C-BE32-E72D297353CC}">
              <c16:uniqueId val="{00000000-7D9E-4D4F-8843-CFB1AE5F32C9}"/>
            </c:ext>
          </c:extLst>
        </c:ser>
        <c:ser>
          <c:idx val="1"/>
          <c:order val="1"/>
          <c:tx>
            <c:strRef>
              <c:f>GENERAL!$C$62</c:f>
              <c:strCache>
                <c:ptCount val="1"/>
                <c:pt idx="0">
                  <c:v>CUMPLIDO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GENERAL!$A$63:$B$66</c:f>
              <c:strCache>
                <c:ptCount val="4"/>
                <c:pt idx="0">
                  <c:v>JUNIO 2024</c:v>
                </c:pt>
                <c:pt idx="1">
                  <c:v>DICIEMBRE 2024</c:v>
                </c:pt>
                <c:pt idx="2">
                  <c:v>JUNIO 2025</c:v>
                </c:pt>
                <c:pt idx="3">
                  <c:v>SEPTIEMBRE 2025</c:v>
                </c:pt>
              </c:strCache>
            </c:strRef>
          </c:cat>
          <c:val>
            <c:numRef>
              <c:f>GENERAL!$C$63:$C$66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20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9E-4D4F-8843-CFB1AE5F32C9}"/>
            </c:ext>
          </c:extLst>
        </c:ser>
        <c:ser>
          <c:idx val="2"/>
          <c:order val="2"/>
          <c:tx>
            <c:strRef>
              <c:f>GENERAL!$D$62</c:f>
              <c:strCache>
                <c:ptCount val="1"/>
                <c:pt idx="0">
                  <c:v>EN EJECUCION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GENERAL!$A$63:$B$66</c:f>
              <c:strCache>
                <c:ptCount val="4"/>
                <c:pt idx="0">
                  <c:v>JUNIO 2024</c:v>
                </c:pt>
                <c:pt idx="1">
                  <c:v>DICIEMBRE 2024</c:v>
                </c:pt>
                <c:pt idx="2">
                  <c:v>JUNIO 2025</c:v>
                </c:pt>
                <c:pt idx="3">
                  <c:v>SEPTIEMBRE 2025</c:v>
                </c:pt>
              </c:strCache>
            </c:strRef>
          </c:cat>
          <c:val>
            <c:numRef>
              <c:f>GENERAL!$D$63:$D$66</c:f>
              <c:numCache>
                <c:formatCode>General</c:formatCode>
                <c:ptCount val="4"/>
                <c:pt idx="0">
                  <c:v>3</c:v>
                </c:pt>
                <c:pt idx="1">
                  <c:v>9</c:v>
                </c:pt>
                <c:pt idx="2">
                  <c:v>18</c:v>
                </c:pt>
                <c:pt idx="3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9E-4D4F-8843-CFB1AE5F32C9}"/>
            </c:ext>
          </c:extLst>
        </c:ser>
        <c:ser>
          <c:idx val="3"/>
          <c:order val="3"/>
          <c:tx>
            <c:strRef>
              <c:f>GENERAL!$E$62</c:f>
              <c:strCache>
                <c:ptCount val="1"/>
                <c:pt idx="0">
                  <c:v>VENCIDO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GENERAL!$A$63:$B$66</c:f>
              <c:strCache>
                <c:ptCount val="4"/>
                <c:pt idx="0">
                  <c:v>JUNIO 2024</c:v>
                </c:pt>
                <c:pt idx="1">
                  <c:v>DICIEMBRE 2024</c:v>
                </c:pt>
                <c:pt idx="2">
                  <c:v>JUNIO 2025</c:v>
                </c:pt>
                <c:pt idx="3">
                  <c:v>SEPTIEMBRE 2025</c:v>
                </c:pt>
              </c:strCache>
            </c:strRef>
          </c:cat>
          <c:val>
            <c:numRef>
              <c:f>GENERAL!$E$63:$E$66</c:f>
              <c:numCache>
                <c:formatCode>General</c:formatCode>
                <c:ptCount val="4"/>
                <c:pt idx="0">
                  <c:v>34</c:v>
                </c:pt>
                <c:pt idx="1">
                  <c:v>36</c:v>
                </c:pt>
                <c:pt idx="2">
                  <c:v>13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9E-4D4F-8843-CFB1AE5F3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90933088"/>
        <c:axId val="1190934752"/>
      </c:barChart>
      <c:catAx>
        <c:axId val="119093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190934752"/>
        <c:crosses val="autoZero"/>
        <c:auto val="1"/>
        <c:lblAlgn val="ctr"/>
        <c:lblOffset val="100"/>
        <c:noMultiLvlLbl val="0"/>
      </c:catAx>
      <c:valAx>
        <c:axId val="11909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9093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GENERAL!$B$77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GENERAL!$A$78:$A$81</c:f>
              <c:strCache>
                <c:ptCount val="4"/>
                <c:pt idx="0">
                  <c:v>DICIEMBRE 2024</c:v>
                </c:pt>
                <c:pt idx="1">
                  <c:v>MARZO 2025</c:v>
                </c:pt>
                <c:pt idx="2">
                  <c:v>JUNIO 2025</c:v>
                </c:pt>
                <c:pt idx="3">
                  <c:v>SEPTIEMBRE 2025</c:v>
                </c:pt>
              </c:strCache>
            </c:strRef>
          </c:cat>
          <c:val>
            <c:numRef>
              <c:f>GENERAL!$B$78:$B$81</c:f>
            </c:numRef>
          </c:val>
          <c:extLst>
            <c:ext xmlns:c16="http://schemas.microsoft.com/office/drawing/2014/chart" uri="{C3380CC4-5D6E-409C-BE32-E72D297353CC}">
              <c16:uniqueId val="{00000000-1F48-472D-930A-445B2CFFB560}"/>
            </c:ext>
          </c:extLst>
        </c:ser>
        <c:ser>
          <c:idx val="1"/>
          <c:order val="1"/>
          <c:tx>
            <c:strRef>
              <c:f>GENERAL!$C$77</c:f>
              <c:strCache>
                <c:ptCount val="1"/>
                <c:pt idx="0">
                  <c:v>CUMPLIDO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GENERAL!$A$78:$A$81</c:f>
              <c:strCache>
                <c:ptCount val="4"/>
                <c:pt idx="0">
                  <c:v>DICIEMBRE 2024</c:v>
                </c:pt>
                <c:pt idx="1">
                  <c:v>MARZO 2025</c:v>
                </c:pt>
                <c:pt idx="2">
                  <c:v>JUNIO 2025</c:v>
                </c:pt>
                <c:pt idx="3">
                  <c:v>SEPTIEMBRE 2025</c:v>
                </c:pt>
              </c:strCache>
            </c:strRef>
          </c:cat>
          <c:val>
            <c:numRef>
              <c:f>GENERAL!$C$78:$C$81</c:f>
              <c:numCache>
                <c:formatCode>General</c:formatCode>
                <c:ptCount val="4"/>
                <c:pt idx="0">
                  <c:v>22</c:v>
                </c:pt>
                <c:pt idx="1">
                  <c:v>18</c:v>
                </c:pt>
                <c:pt idx="2">
                  <c:v>23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48-472D-930A-445B2CFFB560}"/>
            </c:ext>
          </c:extLst>
        </c:ser>
        <c:ser>
          <c:idx val="2"/>
          <c:order val="2"/>
          <c:tx>
            <c:strRef>
              <c:f>GENERAL!$D$77</c:f>
              <c:strCache>
                <c:ptCount val="1"/>
                <c:pt idx="0">
                  <c:v>EN EJECUCION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GENERAL!$A$78:$A$81</c:f>
              <c:strCache>
                <c:ptCount val="4"/>
                <c:pt idx="0">
                  <c:v>DICIEMBRE 2024</c:v>
                </c:pt>
                <c:pt idx="1">
                  <c:v>MARZO 2025</c:v>
                </c:pt>
                <c:pt idx="2">
                  <c:v>JUNIO 2025</c:v>
                </c:pt>
                <c:pt idx="3">
                  <c:v>SEPTIEMBRE 2025</c:v>
                </c:pt>
              </c:strCache>
            </c:strRef>
          </c:cat>
          <c:val>
            <c:numRef>
              <c:f>GENERAL!$D$78:$D$81</c:f>
              <c:numCache>
                <c:formatCode>General</c:formatCode>
                <c:ptCount val="4"/>
                <c:pt idx="0">
                  <c:v>63</c:v>
                </c:pt>
                <c:pt idx="1">
                  <c:v>42</c:v>
                </c:pt>
                <c:pt idx="2">
                  <c:v>69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48-472D-930A-445B2CFFB560}"/>
            </c:ext>
          </c:extLst>
        </c:ser>
        <c:ser>
          <c:idx val="3"/>
          <c:order val="3"/>
          <c:tx>
            <c:strRef>
              <c:f>GENERAL!$E$77</c:f>
              <c:strCache>
                <c:ptCount val="1"/>
                <c:pt idx="0">
                  <c:v>VENCIDO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GENERAL!$A$78:$A$81</c:f>
              <c:strCache>
                <c:ptCount val="4"/>
                <c:pt idx="0">
                  <c:v>DICIEMBRE 2024</c:v>
                </c:pt>
                <c:pt idx="1">
                  <c:v>MARZO 2025</c:v>
                </c:pt>
                <c:pt idx="2">
                  <c:v>JUNIO 2025</c:v>
                </c:pt>
                <c:pt idx="3">
                  <c:v>SEPTIEMBRE 2025</c:v>
                </c:pt>
              </c:strCache>
            </c:strRef>
          </c:cat>
          <c:val>
            <c:numRef>
              <c:f>GENERAL!$E$78:$E$81</c:f>
              <c:numCache>
                <c:formatCode>General</c:formatCode>
                <c:ptCount val="4"/>
                <c:pt idx="0">
                  <c:v>23</c:v>
                </c:pt>
                <c:pt idx="1">
                  <c:v>52</c:v>
                </c:pt>
                <c:pt idx="2">
                  <c:v>17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48-472D-930A-445B2CFFB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42987360"/>
        <c:axId val="742988608"/>
      </c:barChart>
      <c:catAx>
        <c:axId val="74298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42988608"/>
        <c:crosses val="autoZero"/>
        <c:auto val="1"/>
        <c:lblAlgn val="ctr"/>
        <c:lblOffset val="100"/>
        <c:noMultiLvlLbl val="0"/>
      </c:catAx>
      <c:valAx>
        <c:axId val="74298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42987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444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FF0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Sheet1!$G$10:$O$10</c:f>
              <c:numCache>
                <c:formatCode>mmm\-yy</c:formatCode>
                <c:ptCount val="9"/>
                <c:pt idx="0">
                  <c:v>45597</c:v>
                </c:pt>
                <c:pt idx="1">
                  <c:v>45627</c:v>
                </c:pt>
                <c:pt idx="2">
                  <c:v>45839</c:v>
                </c:pt>
                <c:pt idx="3">
                  <c:v>45962</c:v>
                </c:pt>
                <c:pt idx="4">
                  <c:v>45992</c:v>
                </c:pt>
                <c:pt idx="5">
                  <c:v>46143</c:v>
                </c:pt>
                <c:pt idx="6">
                  <c:v>46174</c:v>
                </c:pt>
                <c:pt idx="7">
                  <c:v>46204</c:v>
                </c:pt>
                <c:pt idx="8">
                  <c:v>46357</c:v>
                </c:pt>
              </c:numCache>
            </c:numRef>
          </c:cat>
          <c:val>
            <c:numRef>
              <c:f>Sheet1!$G$14:$O$14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36</c:v>
                </c:pt>
                <c:pt idx="5">
                  <c:v>4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1-4DB2-B901-3AD65EC9E7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6573327"/>
        <c:axId val="1646574991"/>
      </c:lineChart>
      <c:dateAx>
        <c:axId val="1646573327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646574991"/>
        <c:crosses val="autoZero"/>
        <c:auto val="1"/>
        <c:lblOffset val="100"/>
        <c:baseTimeUnit val="months"/>
      </c:dateAx>
      <c:valAx>
        <c:axId val="1646574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64657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930A0-82EA-4677-8339-B81C97D3AE20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968A0-4968-484E-99D3-FCD2184D42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776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968A0-4968-484E-99D3-FCD2184D424D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523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968A0-4968-484E-99D3-FCD2184D424D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2892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968A0-4968-484E-99D3-FCD2184D424D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7766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968A0-4968-484E-99D3-FCD2184D424D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971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8A20C75B-3A96-D352-0F4B-8E0D0EABEB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751959B-06EE-44E5-E97F-4B0AAADDC7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558820" y="5929042"/>
            <a:ext cx="4102663" cy="4102663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2B2103BE-56A6-5320-A6F2-115AAA7E66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03174" y="-2879951"/>
            <a:ext cx="4102663" cy="410266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BC5EECB-F645-E517-54AC-9DCAA652D9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41138" y="268244"/>
            <a:ext cx="941222" cy="8175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DF779A-01EA-A7D8-4CC7-AEAB96FB5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658259-9C44-A0E1-56EB-F08A4D6C8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BFC6FA-5980-5AC9-86AB-384D5D460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D9668A-76BF-CF9F-44F3-FB92733C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A25479-CF99-4C26-C3D5-2548D0BF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279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666D8-8171-BCAF-0704-F931AEE24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1169E5-F7DD-3920-23E2-2B224C179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DF42E5-8331-45B2-E44B-A529A1D2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A3E6ED-181F-8F71-2498-A2D71ED4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9017CC-4F37-AB48-1CC1-E1609E4B6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4952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B04D0D-B7D0-E4B5-7C77-BB4B70EAA3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888B3F-8416-6468-4738-96A16E862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B57808-74C9-62AC-709D-AF7A8C08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813DE9-D95E-360C-D831-90C44E17B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2B747D-CB39-3A96-9D80-513D7BDC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369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E5BDE8-B31D-84D2-F44A-95B9D0DB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ED8117-30F2-E0D3-6356-D8B304991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6192F5-A683-127C-4DB5-F2734012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4C62EA-A2B0-3E5C-E03D-C7B4F856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A42FCA-4256-1A9F-EC1E-CD66E52E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1AAED5-9250-43A5-53A6-A5499FCE0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1138" y="268244"/>
            <a:ext cx="941222" cy="8175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370F1EB-453D-F5FF-5CE0-67162B63CF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925" y="6684756"/>
            <a:ext cx="12195925" cy="1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0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212EF6-5F46-82E0-DE61-3C9D6E98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ED7E23-34A9-F23E-5C2F-738F50482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80D6A9-9467-8202-0DDD-0D04979F1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FBA272-620A-3054-C0B6-E7AA6FE8E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EC6E3-98AB-F2D4-E002-85624CDA1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B1572F4-48C3-04F8-BEEA-CFFE5A6A4D74}"/>
              </a:ext>
            </a:extLst>
          </p:cNvPr>
          <p:cNvSpPr/>
          <p:nvPr userDrawn="1"/>
        </p:nvSpPr>
        <p:spPr>
          <a:xfrm>
            <a:off x="0" y="-65772"/>
            <a:ext cx="12192000" cy="16490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606C551-6874-4DBD-F96C-BB12E6F2A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1138" y="268244"/>
            <a:ext cx="941222" cy="8175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9BB5036-6F81-BAEA-FFDB-DAC6341CD2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925" y="6684756"/>
            <a:ext cx="12195925" cy="1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2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1BB228-A897-92EA-E9A5-34B4CC029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C321A0-E949-80A0-7B52-4E52CF57C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CEDEEB-46E2-F818-6F3E-0ECB0D94F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5294BC-1A71-9E9A-8927-4241AD5D1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519E07-6EA9-0031-1D17-7ABE497E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843249-CF54-E0A6-8157-F825EB5C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532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BE4CD-DC0C-6E1B-BA53-065F3AB2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3A5BD8-18D4-FBC2-F45B-8FCF79E0E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8F1334-031F-6EE9-3699-90BA49168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CC599C-79DA-A975-FC34-AB0AE430B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6E78340-EBA3-A76E-A7F1-EC01FCD42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9FF2DE-AC42-A2FA-3FFF-AB4B2B3A2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465DD20-4349-4B8B-9F7A-2A14797C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8356BC-AF62-F056-99D3-F5C989A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773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2312A7-7343-DEBC-759D-B1C4E1AC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FD10BC-07CD-513A-0AAF-DC2CEF936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DCC147B-EE21-A53E-A97B-85D872328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923DBE-4729-B528-2F9E-E0F61046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954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CB8FA9-7DA5-55F1-8B0F-69097CDBF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F37A85F-4614-1E15-C804-342F2D06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2B36A1-E7C1-2658-676C-BC79FC6D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721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347AD3-EC73-062B-AAEC-5265D8601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0A259D-EA8F-E298-8738-7C407C75E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16F567-9C71-53A5-63E0-F9B0BBD88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652C31-4FC6-FD09-E961-300BAADA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109651-83AC-D5F4-CDFF-8795F4495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17FC77-BB4B-912F-2B29-4BBB995C8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582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E42F0-DD90-233D-A899-C914C3CC7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1F5B5C1-F57D-59E3-5171-2290C2F95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E78BF9-4DFA-5D45-B581-7863F20A3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C58502-6B7E-E989-B414-2812AF5D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C1F750-7812-628E-536E-B22A6BDF7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70C2D9-D2F6-3FCF-C9CB-6BA5D640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590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98BEBAF-C337-5A17-A57F-6DC55D55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02DFD5-46BB-5A36-C58D-AA1E4B15D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081D4A-2E0E-C1A8-1984-6E9B38025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FCA2E-146B-4FFB-AE3A-8FBC167A7A2A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3F5796-AFBA-5868-FF0F-8DEC15291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F42D58-CDA9-B5FE-CFF8-CA7883EAF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81BA9-363B-4593-B738-C1920812B1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112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emf"/><Relationship Id="rId7" Type="http://schemas.openxmlformats.org/officeDocument/2006/relationships/image" Target="../media/image11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14.emf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1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nteriorgovco.sharepoint.com/:x:/r/sites/RepositorioOCI/Documentos%20compartidos/VIGENCIA%202025/1200.2%20ACTAS/1200.2.18%20ACTAS%20DE%20CICCI/PAAI/3%20PAAI%202025/Seguimiento%20III%20TRIM%20PAAI%202025/Plan%20Anual%20de%20Auditorias%20Independientes%20Seguimeinto%20III%20Trim%202025.xlsx?d=wbb826c61e4ef4039a58d7c6e90298214&amp;csf=1&amp;web=1&amp;e=ojGAB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C3B0C03-91BF-C654-3514-E33AEE0EC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" t="593" r="16533" b="-743"/>
          <a:stretch/>
        </p:blipFill>
        <p:spPr>
          <a:xfrm flipH="1">
            <a:off x="3513447" y="-645"/>
            <a:ext cx="8678553" cy="695661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7ECA15E-67C4-4A33-2E42-B0EA8ECD9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27657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C9A6F02-7525-2A45-1D7A-2E6945ABB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59724" y="-638449"/>
            <a:ext cx="3519718" cy="351971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36B0C49E-6467-45A6-D07B-89C10F6B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711155">
            <a:off x="9433726" y="3640852"/>
            <a:ext cx="3782180" cy="37821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31EB25-531D-2CBC-777B-4BAE9A2B34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/>
              <a:t>     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84F3DE3-E8B5-83B5-9096-C57CC68DFBDB}"/>
              </a:ext>
            </a:extLst>
          </p:cNvPr>
          <p:cNvCxnSpPr>
            <a:cxnSpLocks/>
          </p:cNvCxnSpPr>
          <p:nvPr/>
        </p:nvCxnSpPr>
        <p:spPr>
          <a:xfrm>
            <a:off x="5386388" y="6374167"/>
            <a:ext cx="68056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1A9644C-F10B-A43C-A2D2-58FB6A9CF8F3}"/>
              </a:ext>
            </a:extLst>
          </p:cNvPr>
          <p:cNvSpPr txBox="1"/>
          <p:nvPr/>
        </p:nvSpPr>
        <p:spPr>
          <a:xfrm>
            <a:off x="479743" y="4201858"/>
            <a:ext cx="578658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2000" b="1">
                <a:solidFill>
                  <a:schemeClr val="bg1"/>
                </a:solidFill>
                <a:latin typeface="Nunito Sans"/>
              </a:rPr>
              <a:t> Comité Sectorial de Auditoría </a:t>
            </a:r>
            <a:r>
              <a:rPr lang="es-ES" sz="2000" b="1">
                <a:solidFill>
                  <a:schemeClr val="bg1"/>
                </a:solidFill>
                <a:latin typeface="Nunito Sans"/>
                <a:ea typeface="Calibri" panose="020F0502020204030204"/>
                <a:cs typeface="Calibri" panose="020F0502020204030204"/>
              </a:rPr>
              <a:t>– Interior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3F71740E-CFFC-5C0F-0B8F-8164D2FDC4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9744" y="6198086"/>
            <a:ext cx="1738773" cy="35215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CACBE2E6-E382-4270-535C-5CA94FAAF1DE}"/>
              </a:ext>
            </a:extLst>
          </p:cNvPr>
          <p:cNvSpPr txBox="1"/>
          <p:nvPr/>
        </p:nvSpPr>
        <p:spPr>
          <a:xfrm>
            <a:off x="210892" y="6251053"/>
            <a:ext cx="2276475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Nunito Sans"/>
              </a:rPr>
              <a:t>26 de noviembre de 2025</a:t>
            </a:r>
            <a:endParaRPr lang="es-ES" sz="1000" dirty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3AED48-7BF6-CD97-1DA1-6802429277B8}"/>
              </a:ext>
            </a:extLst>
          </p:cNvPr>
          <p:cNvSpPr txBox="1"/>
          <p:nvPr/>
        </p:nvSpPr>
        <p:spPr>
          <a:xfrm>
            <a:off x="509240" y="3094174"/>
            <a:ext cx="558676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s-ES" sz="2400" b="1">
              <a:solidFill>
                <a:schemeClr val="bg1"/>
              </a:solidFill>
              <a:latin typeface="Nunito Sans" pitchFamily="2" charset="77"/>
            </a:endParaRPr>
          </a:p>
          <a:p>
            <a:pPr algn="ctr"/>
            <a:r>
              <a:rPr lang="es-ES" sz="2400" b="1">
                <a:solidFill>
                  <a:schemeClr val="bg1"/>
                </a:solidFill>
                <a:latin typeface="Nunito Sans" pitchFamily="2" charset="77"/>
              </a:rPr>
              <a:t>COMITÉ  ORDINARIO</a:t>
            </a:r>
            <a:endParaRPr lang="es-MX" sz="2400" b="1">
              <a:solidFill>
                <a:schemeClr val="bg1"/>
              </a:solidFill>
              <a:latin typeface="Nunito Sans" pitchFamily="2" charset="77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06303CEC-8E9D-FB41-A3D4-8CF51B5152A4}"/>
              </a:ext>
            </a:extLst>
          </p:cNvPr>
          <p:cNvCxnSpPr>
            <a:cxnSpLocks/>
          </p:cNvCxnSpPr>
          <p:nvPr/>
        </p:nvCxnSpPr>
        <p:spPr>
          <a:xfrm>
            <a:off x="598236" y="4054693"/>
            <a:ext cx="524792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98D1DDFD-422F-73DC-77E3-ECA8E22784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453" y="507433"/>
            <a:ext cx="1329305" cy="11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58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1B18F-9228-B11B-8083-716E28FFB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Personas en un barco en el agua&#10;&#10;Descripción generada automáticamente">
            <a:extLst>
              <a:ext uri="{FF2B5EF4-FFF2-40B4-BE49-F238E27FC236}">
                <a16:creationId xmlns:a16="http://schemas.microsoft.com/office/drawing/2014/main" id="{8BF374EB-1072-0FF9-EE0C-B6E6F16D0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" t="79" r="-431" b="14875"/>
          <a:stretch/>
        </p:blipFill>
        <p:spPr>
          <a:xfrm>
            <a:off x="-1642" y="-2175"/>
            <a:ext cx="12275589" cy="69211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747FE86-CEE3-E80A-52AA-ECCF3036A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-260"/>
          <a:stretch/>
        </p:blipFill>
        <p:spPr>
          <a:xfrm>
            <a:off x="2032" y="10677"/>
            <a:ext cx="6291932" cy="68580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FCB6B04-218D-4060-A6D7-D5C9527233F4}"/>
              </a:ext>
            </a:extLst>
          </p:cNvPr>
          <p:cNvSpPr txBox="1"/>
          <p:nvPr/>
        </p:nvSpPr>
        <p:spPr>
          <a:xfrm>
            <a:off x="1258164" y="1273678"/>
            <a:ext cx="8948129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3000" b="1" dirty="0">
                <a:solidFill>
                  <a:schemeClr val="bg1"/>
                </a:solidFill>
                <a:latin typeface="Nunito Sans"/>
              </a:rPr>
              <a:t>Avance Plan de Mejoramiento Institucional </a:t>
            </a:r>
          </a:p>
          <a:p>
            <a:r>
              <a:rPr lang="es-CO" sz="3000" b="1" dirty="0">
                <a:solidFill>
                  <a:schemeClr val="bg1"/>
                </a:solidFill>
                <a:latin typeface="Nunito Sans"/>
              </a:rPr>
              <a:t>corte 30 de Septiembre 2025.</a:t>
            </a:r>
          </a:p>
          <a:p>
            <a:endParaRPr lang="es-CO" sz="3000" b="1" dirty="0">
              <a:solidFill>
                <a:schemeClr val="bg1"/>
              </a:solidFill>
              <a:latin typeface="Nunito Sans" pitchFamily="2" charset="77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BC215D83-DCE4-4F15-2676-9365574370C3}"/>
              </a:ext>
            </a:extLst>
          </p:cNvPr>
          <p:cNvSpPr txBox="1"/>
          <p:nvPr/>
        </p:nvSpPr>
        <p:spPr>
          <a:xfrm>
            <a:off x="429476" y="1148215"/>
            <a:ext cx="764403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4500" b="1">
                <a:solidFill>
                  <a:srgbClr val="D23B46"/>
                </a:solidFill>
                <a:latin typeface="Nunito Sans"/>
              </a:rPr>
              <a:t>2.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9D9D8486-D1B2-7459-7E4D-C6E5AB2CEFA0}"/>
              </a:ext>
            </a:extLst>
          </p:cNvPr>
          <p:cNvCxnSpPr>
            <a:cxnSpLocks/>
          </p:cNvCxnSpPr>
          <p:nvPr/>
        </p:nvCxnSpPr>
        <p:spPr>
          <a:xfrm>
            <a:off x="1193879" y="1137538"/>
            <a:ext cx="0" cy="756405"/>
          </a:xfrm>
          <a:prstGeom prst="line">
            <a:avLst/>
          </a:prstGeom>
          <a:ln w="381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áfico 47">
            <a:extLst>
              <a:ext uri="{FF2B5EF4-FFF2-40B4-BE49-F238E27FC236}">
                <a16:creationId xmlns:a16="http://schemas.microsoft.com/office/drawing/2014/main" id="{56D0D4F3-2DDE-E425-4849-B2D5E408E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11155">
            <a:off x="10369490" y="3844737"/>
            <a:ext cx="3782180" cy="378218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71B58C8-B3BE-6793-43DB-0C3764768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138" y="268244"/>
            <a:ext cx="941222" cy="8175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5D9D7BB-8EE6-2950-8BF5-D502F207A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25" y="6684756"/>
            <a:ext cx="12195925" cy="1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04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3454005" y="1188771"/>
            <a:ext cx="562654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BF1C4A69-36B0-C53A-0CC8-2CA62D57D0B2}"/>
              </a:ext>
            </a:extLst>
          </p:cNvPr>
          <p:cNvSpPr txBox="1"/>
          <p:nvPr/>
        </p:nvSpPr>
        <p:spPr>
          <a:xfrm>
            <a:off x="1810870" y="89647"/>
            <a:ext cx="8274424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s-ES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D23B46"/>
                </a:solidFill>
                <a:latin typeface="Nunito Sans"/>
                <a:cs typeface="Calibri"/>
              </a:rPr>
              <a:t>    PLAN DE MEJORAMIENTO INSTITUCIONAL                               CORTE AL 30 DE SEPTIEMBRE 2025</a:t>
            </a:r>
          </a:p>
          <a:p>
            <a:pPr marL="285750" indent="-285750" algn="ctr">
              <a:buFontTx/>
              <a:buChar char="-"/>
            </a:pPr>
            <a:endParaRPr lang="es-ES" sz="2400" dirty="0">
              <a:solidFill>
                <a:srgbClr val="D23B46"/>
              </a:solidFill>
              <a:latin typeface="Nunito Sans" pitchFamily="2" charset="77"/>
              <a:cs typeface="Calibri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8F86990-A712-4541-A391-99DD3C1DB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767087"/>
              </p:ext>
            </p:extLst>
          </p:nvPr>
        </p:nvGraphicFramePr>
        <p:xfrm>
          <a:off x="585788" y="1443040"/>
          <a:ext cx="11201400" cy="4897749"/>
        </p:xfrm>
        <a:graphic>
          <a:graphicData uri="http://schemas.openxmlformats.org/drawingml/2006/table">
            <a:tbl>
              <a:tblPr/>
              <a:tblGrid>
                <a:gridCol w="3650987">
                  <a:extLst>
                    <a:ext uri="{9D8B030D-6E8A-4147-A177-3AD203B41FA5}">
                      <a16:colId xmlns:a16="http://schemas.microsoft.com/office/drawing/2014/main" val="4259434265"/>
                    </a:ext>
                  </a:extLst>
                </a:gridCol>
                <a:gridCol w="2333174">
                  <a:extLst>
                    <a:ext uri="{9D8B030D-6E8A-4147-A177-3AD203B41FA5}">
                      <a16:colId xmlns:a16="http://schemas.microsoft.com/office/drawing/2014/main" val="4285819795"/>
                    </a:ext>
                  </a:extLst>
                </a:gridCol>
                <a:gridCol w="950551">
                  <a:extLst>
                    <a:ext uri="{9D8B030D-6E8A-4147-A177-3AD203B41FA5}">
                      <a16:colId xmlns:a16="http://schemas.microsoft.com/office/drawing/2014/main" val="4240645298"/>
                    </a:ext>
                  </a:extLst>
                </a:gridCol>
                <a:gridCol w="1085574">
                  <a:extLst>
                    <a:ext uri="{9D8B030D-6E8A-4147-A177-3AD203B41FA5}">
                      <a16:colId xmlns:a16="http://schemas.microsoft.com/office/drawing/2014/main" val="2452880785"/>
                    </a:ext>
                  </a:extLst>
                </a:gridCol>
                <a:gridCol w="1080175">
                  <a:extLst>
                    <a:ext uri="{9D8B030D-6E8A-4147-A177-3AD203B41FA5}">
                      <a16:colId xmlns:a16="http://schemas.microsoft.com/office/drawing/2014/main" val="2301880771"/>
                    </a:ext>
                  </a:extLst>
                </a:gridCol>
                <a:gridCol w="1085574">
                  <a:extLst>
                    <a:ext uri="{9D8B030D-6E8A-4147-A177-3AD203B41FA5}">
                      <a16:colId xmlns:a16="http://schemas.microsoft.com/office/drawing/2014/main" val="528469444"/>
                    </a:ext>
                  </a:extLst>
                </a:gridCol>
                <a:gridCol w="1015365">
                  <a:extLst>
                    <a:ext uri="{9D8B030D-6E8A-4147-A177-3AD203B41FA5}">
                      <a16:colId xmlns:a16="http://schemas.microsoft.com/office/drawing/2014/main" val="1619298283"/>
                    </a:ext>
                  </a:extLst>
                </a:gridCol>
              </a:tblGrid>
              <a:tr h="195214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TIPO DE AUDITORÍA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CONCEPTO DE AUDITORIA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VIGENCIA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CORTE 30/06/2025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CORTE 30/09/2025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274412"/>
                  </a:ext>
                </a:extLst>
              </a:tr>
              <a:tr h="29282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CANTIDAD HALLAZGO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CANTIDAD METAS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CANTIDAD HALLAZGO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CANTIDAD METAS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628501"/>
                  </a:ext>
                </a:extLst>
              </a:tr>
              <a:tr h="2928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Auditoria  Especial por Denuncia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T302-2017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540149"/>
                  </a:ext>
                </a:extLst>
              </a:tr>
              <a:tr h="2928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Auditoria  Especial por Denuncia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SIPAR No. 2023-288398-82111-SE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668573"/>
                  </a:ext>
                </a:extLst>
              </a:tr>
              <a:tr h="2928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Auditoria Financiera Contraloría CGR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77267"/>
                  </a:ext>
                </a:extLst>
              </a:tr>
              <a:tr h="2928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Auditoria Financiera Contraloría CGR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52257"/>
                  </a:ext>
                </a:extLst>
              </a:tr>
              <a:tr h="2928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Auditoria Financiera Contraloría CGR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939169"/>
                  </a:ext>
                </a:extLst>
              </a:tr>
              <a:tr h="43922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Visita Actuación Especial de Fiscalización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AICO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3009749"/>
                  </a:ext>
                </a:extLst>
              </a:tr>
              <a:tr h="2928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Audutoria especial de Fiscalización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T302-2017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398038"/>
                  </a:ext>
                </a:extLst>
              </a:tr>
              <a:tr h="2928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Audutoria especial de Fiscalización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Contrato 1883 de 2021 UNAD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28745"/>
                  </a:ext>
                </a:extLst>
              </a:tr>
              <a:tr h="195214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SUTOTAL  AUDITORIAS EXTERNAS CGR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101605"/>
                  </a:ext>
                </a:extLst>
              </a:tr>
              <a:tr h="2928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Visita Oficina de Control Interno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PAAI 2022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684854"/>
                  </a:ext>
                </a:extLst>
              </a:tr>
              <a:tr h="2928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Visita Oficina de Control Interno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PAAI 2023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842505"/>
                  </a:ext>
                </a:extLst>
              </a:tr>
              <a:tr h="2928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Visita Oficina de Control Interno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PAAI 2024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948315"/>
                  </a:ext>
                </a:extLst>
              </a:tr>
              <a:tr h="2928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Visita Oficina de Control Interno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PAAI 2025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088085"/>
                  </a:ext>
                </a:extLst>
              </a:tr>
              <a:tr h="195214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SUBTOTAL AUDITORIAS INTERNAS OCI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184367"/>
                  </a:ext>
                </a:extLst>
              </a:tr>
              <a:tr h="195214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8972" marR="8972" marT="89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162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167</a:t>
                      </a:r>
                    </a:p>
                  </a:txBody>
                  <a:tcPr marL="8972" marR="8972" marT="89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440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667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1085850" y="984885"/>
            <a:ext cx="887253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E20AB9B5-D33D-4CA6-A7B7-740681F6C4BC}"/>
              </a:ext>
            </a:extLst>
          </p:cNvPr>
          <p:cNvSpPr txBox="1"/>
          <p:nvPr/>
        </p:nvSpPr>
        <p:spPr>
          <a:xfrm>
            <a:off x="728663" y="0"/>
            <a:ext cx="974407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dirty="0">
              <a:latin typeface="Arial" panose="020B0604020202020204" pitchFamily="34" charset="0"/>
            </a:endParaRPr>
          </a:p>
          <a:p>
            <a:pPr algn="ctr"/>
            <a:r>
              <a:rPr lang="es-ES" sz="2000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ESTADO DE AVANCE - PLAN DE MEJORAMIENTO INSTITUCIONAL </a:t>
            </a:r>
          </a:p>
          <a:p>
            <a:pPr algn="ctr"/>
            <a:r>
              <a:rPr lang="es-ES" sz="2000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CORTE AL 30 DE SEPTIEMBRE 2025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DB865C3-5D2C-4BAE-949D-94EA46F1BB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2038311"/>
              </p:ext>
            </p:extLst>
          </p:nvPr>
        </p:nvGraphicFramePr>
        <p:xfrm>
          <a:off x="8975633" y="1749060"/>
          <a:ext cx="2994212" cy="4555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7B65F3E-796F-4659-A93E-B9F706B676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1519308"/>
              </p:ext>
            </p:extLst>
          </p:nvPr>
        </p:nvGraphicFramePr>
        <p:xfrm>
          <a:off x="9105205" y="1325543"/>
          <a:ext cx="2994212" cy="4978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719D8FDB-0484-47F1-AA15-EFFD6984B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738968"/>
              </p:ext>
            </p:extLst>
          </p:nvPr>
        </p:nvGraphicFramePr>
        <p:xfrm>
          <a:off x="300790" y="1106906"/>
          <a:ext cx="8633100" cy="5233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126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1200150" y="1155214"/>
            <a:ext cx="887253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E20AB9B5-D33D-4CA6-A7B7-740681F6C4BC}"/>
              </a:ext>
            </a:extLst>
          </p:cNvPr>
          <p:cNvSpPr txBox="1"/>
          <p:nvPr/>
        </p:nvSpPr>
        <p:spPr>
          <a:xfrm>
            <a:off x="728663" y="0"/>
            <a:ext cx="97440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dirty="0">
              <a:latin typeface="Arial" panose="020B0604020202020204" pitchFamily="34" charset="0"/>
            </a:endParaRPr>
          </a:p>
          <a:p>
            <a:pPr algn="ctr"/>
            <a:r>
              <a:rPr lang="es-ES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GESTIÓN AVANCE - PLAN DE MEJORAMIENTO</a:t>
            </a:r>
          </a:p>
          <a:p>
            <a:pPr algn="ctr"/>
            <a:r>
              <a:rPr lang="es-ES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AUDITORIAS EXTERNAS CGR  </a:t>
            </a:r>
          </a:p>
          <a:p>
            <a:pPr algn="ctr"/>
            <a:r>
              <a:rPr lang="es-ES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CORTE AL 30 DE SEPTIEMBRE DE 2025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1691675-7F4C-4892-BCDB-FD4534EE58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193885"/>
              </p:ext>
            </p:extLst>
          </p:nvPr>
        </p:nvGraphicFramePr>
        <p:xfrm>
          <a:off x="601579" y="1443789"/>
          <a:ext cx="11165305" cy="4716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5722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1200150" y="1155214"/>
            <a:ext cx="887253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E20AB9B5-D33D-4CA6-A7B7-740681F6C4BC}"/>
              </a:ext>
            </a:extLst>
          </p:cNvPr>
          <p:cNvSpPr txBox="1"/>
          <p:nvPr/>
        </p:nvSpPr>
        <p:spPr>
          <a:xfrm>
            <a:off x="728663" y="0"/>
            <a:ext cx="97440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dirty="0">
              <a:latin typeface="Arial" panose="020B0604020202020204" pitchFamily="34" charset="0"/>
            </a:endParaRPr>
          </a:p>
          <a:p>
            <a:pPr algn="ctr"/>
            <a:r>
              <a:rPr lang="es-ES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GESTIÓN AVANCE - PLAN DE MEJORAMIENTO INSTITUCIONAL</a:t>
            </a:r>
          </a:p>
          <a:p>
            <a:pPr algn="ctr"/>
            <a:r>
              <a:rPr lang="es-ES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AUDITORIAS INTERNAS OCI</a:t>
            </a:r>
          </a:p>
          <a:p>
            <a:pPr algn="ctr"/>
            <a:r>
              <a:rPr lang="es-ES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CORTE AL 30 DE SEPTIEMBRE DE 2025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BA25EB7-780B-4A28-8D3E-9B2334AB5C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160773"/>
              </p:ext>
            </p:extLst>
          </p:nvPr>
        </p:nvGraphicFramePr>
        <p:xfrm>
          <a:off x="728663" y="1323474"/>
          <a:ext cx="10725400" cy="5137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2359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1200150" y="1155214"/>
            <a:ext cx="887253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E20AB9B5-D33D-4CA6-A7B7-740681F6C4BC}"/>
              </a:ext>
            </a:extLst>
          </p:cNvPr>
          <p:cNvSpPr txBox="1"/>
          <p:nvPr/>
        </p:nvSpPr>
        <p:spPr>
          <a:xfrm>
            <a:off x="728663" y="0"/>
            <a:ext cx="97440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dirty="0">
              <a:latin typeface="Arial" panose="020B0604020202020204" pitchFamily="34" charset="0"/>
            </a:endParaRPr>
          </a:p>
          <a:p>
            <a:pPr algn="ctr"/>
            <a:r>
              <a:rPr lang="es-ES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LINEA DE TIEMPO DESARROLLO PLAN DE MEJORAMIENTO</a:t>
            </a:r>
          </a:p>
          <a:p>
            <a:pPr algn="ctr"/>
            <a:r>
              <a:rPr lang="es-ES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HALLAZGOS CONTRALORIA GENERAL DE LA REPUBLICA </a:t>
            </a:r>
          </a:p>
          <a:p>
            <a:pPr algn="ctr"/>
            <a:r>
              <a:rPr lang="es-ES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CORTE AL 30 DE SEPTIEMBRE DE 2025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8C456F7C-46D8-49FB-822A-7F0848CA372F}"/>
              </a:ext>
            </a:extLst>
          </p:cNvPr>
          <p:cNvGraphicFramePr>
            <a:graphicFrameLocks/>
          </p:cNvGraphicFramePr>
          <p:nvPr/>
        </p:nvGraphicFramePr>
        <p:xfrm>
          <a:off x="628651" y="1428750"/>
          <a:ext cx="10953749" cy="4987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9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BDC6A-978C-775D-CE21-D7B16AC49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Personas en un barco en el agua&#10;&#10;Descripción generada automáticamente">
            <a:extLst>
              <a:ext uri="{FF2B5EF4-FFF2-40B4-BE49-F238E27FC236}">
                <a16:creationId xmlns:a16="http://schemas.microsoft.com/office/drawing/2014/main" id="{6E70269C-CAA6-35EB-6FB5-B97A69938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" t="79" r="-431" b="14875"/>
          <a:stretch/>
        </p:blipFill>
        <p:spPr>
          <a:xfrm>
            <a:off x="-1642" y="-2175"/>
            <a:ext cx="12275589" cy="69211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5B3227E-92A6-57E6-3DE1-5B27C7BAE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-260"/>
          <a:stretch/>
        </p:blipFill>
        <p:spPr>
          <a:xfrm>
            <a:off x="2032" y="10677"/>
            <a:ext cx="6291932" cy="68580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237FC52-D288-512B-7DA9-E4FA493F951E}"/>
              </a:ext>
            </a:extLst>
          </p:cNvPr>
          <p:cNvSpPr txBox="1"/>
          <p:nvPr/>
        </p:nvSpPr>
        <p:spPr>
          <a:xfrm>
            <a:off x="1258164" y="1273678"/>
            <a:ext cx="89481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O" sz="3000" b="1" dirty="0">
                <a:solidFill>
                  <a:schemeClr val="bg1"/>
                </a:solidFill>
                <a:latin typeface="Nunito Sans" pitchFamily="2" charset="77"/>
              </a:rPr>
              <a:t>Principales Cambios, acorde con la actualización de Guía de Riesgos versión 7 -  DAFP. 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3A54278-F8CA-EADA-FF8D-5128006F7A51}"/>
              </a:ext>
            </a:extLst>
          </p:cNvPr>
          <p:cNvSpPr txBox="1"/>
          <p:nvPr/>
        </p:nvSpPr>
        <p:spPr>
          <a:xfrm>
            <a:off x="429476" y="1148215"/>
            <a:ext cx="764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b="1">
                <a:solidFill>
                  <a:srgbClr val="D23B46"/>
                </a:solidFill>
                <a:latin typeface="Nunito Sans" pitchFamily="2" charset="77"/>
              </a:rPr>
              <a:t>3.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09848F45-B33D-6A93-3E2C-62E11CD72D50}"/>
              </a:ext>
            </a:extLst>
          </p:cNvPr>
          <p:cNvCxnSpPr>
            <a:cxnSpLocks/>
          </p:cNvCxnSpPr>
          <p:nvPr/>
        </p:nvCxnSpPr>
        <p:spPr>
          <a:xfrm>
            <a:off x="1193879" y="1137538"/>
            <a:ext cx="0" cy="756405"/>
          </a:xfrm>
          <a:prstGeom prst="line">
            <a:avLst/>
          </a:prstGeom>
          <a:ln w="381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áfico 47">
            <a:extLst>
              <a:ext uri="{FF2B5EF4-FFF2-40B4-BE49-F238E27FC236}">
                <a16:creationId xmlns:a16="http://schemas.microsoft.com/office/drawing/2014/main" id="{C0C96B40-C39B-166E-E493-BAF5B3AA1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11155">
            <a:off x="10369490" y="3844737"/>
            <a:ext cx="3782180" cy="378218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768D46B-2285-A807-82AD-612D0DECF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138" y="268244"/>
            <a:ext cx="941222" cy="8175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1DA998B-6E6F-C004-4F95-577C4C0F5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25" y="6684756"/>
            <a:ext cx="12195925" cy="1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86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1200150" y="817781"/>
            <a:ext cx="887253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E20AB9B5-D33D-4CA6-A7B7-740681F6C4BC}"/>
              </a:ext>
            </a:extLst>
          </p:cNvPr>
          <p:cNvSpPr txBox="1"/>
          <p:nvPr/>
        </p:nvSpPr>
        <p:spPr>
          <a:xfrm>
            <a:off x="1885950" y="171450"/>
            <a:ext cx="8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dirty="0">
              <a:latin typeface="Arial" panose="020B0604020202020204" pitchFamily="34" charset="0"/>
            </a:endParaRPr>
          </a:p>
          <a:p>
            <a:pPr algn="ctr"/>
            <a:r>
              <a:rPr lang="es-MX" cap="all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Articulación ámbitos para la gestión integral de riesgos</a:t>
            </a:r>
            <a:endParaRPr lang="es-ES" cap="all" dirty="0">
              <a:solidFill>
                <a:srgbClr val="D23B46"/>
              </a:solidFill>
              <a:latin typeface="Nunito Sans" pitchFamily="2" charset="77"/>
              <a:cs typeface="Calibri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F4BB8C4-5576-488F-A7AB-7F6CAD33C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90602"/>
            <a:ext cx="11087100" cy="510472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10F87A0-EC2F-4B63-8E25-3E6F408C547D}"/>
              </a:ext>
            </a:extLst>
          </p:cNvPr>
          <p:cNvSpPr txBox="1"/>
          <p:nvPr/>
        </p:nvSpPr>
        <p:spPr>
          <a:xfrm rot="10800000" flipV="1">
            <a:off x="855419" y="6318030"/>
            <a:ext cx="82828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0" i="1" u="none" strike="noStrike" baseline="0" dirty="0">
                <a:solidFill>
                  <a:srgbClr val="4D4D4D"/>
                </a:solidFill>
                <a:latin typeface="Arial" panose="020B0604020202020204" pitchFamily="34" charset="0"/>
              </a:rPr>
              <a:t>Fuente: Elaboración Dirección de Gestión y Desempeño Institucional. 2025 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2091810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1200150" y="1155214"/>
            <a:ext cx="887253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E20AB9B5-D33D-4CA6-A7B7-740681F6C4BC}"/>
              </a:ext>
            </a:extLst>
          </p:cNvPr>
          <p:cNvSpPr txBox="1"/>
          <p:nvPr/>
        </p:nvSpPr>
        <p:spPr>
          <a:xfrm>
            <a:off x="1885950" y="171450"/>
            <a:ext cx="7581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dirty="0">
              <a:latin typeface="Arial" panose="020B0604020202020204" pitchFamily="34" charset="0"/>
            </a:endParaRPr>
          </a:p>
          <a:p>
            <a:pPr algn="ctr"/>
            <a:r>
              <a:rPr lang="es-MX" cap="all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Articulación modelo constitucional control fiscal y sistema de control interno</a:t>
            </a:r>
            <a:endParaRPr lang="es-ES" dirty="0">
              <a:solidFill>
                <a:srgbClr val="D23B46"/>
              </a:solidFill>
              <a:latin typeface="Nunito Sans" pitchFamily="2" charset="77"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16B8D0-0005-45BD-90D4-68CED394B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1" y="1527370"/>
            <a:ext cx="9925049" cy="44733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B2063D4-C9F2-41FB-BF99-3F8EDACE47D7}"/>
              </a:ext>
            </a:extLst>
          </p:cNvPr>
          <p:cNvSpPr txBox="1"/>
          <p:nvPr/>
        </p:nvSpPr>
        <p:spPr>
          <a:xfrm>
            <a:off x="781050" y="5840481"/>
            <a:ext cx="7410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0" i="1" u="none" strike="noStrike" baseline="0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Elaboración Dirección de Gestión y Desempeño Institucional de Función Pública, 2022</a:t>
            </a:r>
            <a:r>
              <a:rPr lang="es-MX" sz="1800" b="0" i="1" u="none" strike="noStrike" baseline="0" dirty="0">
                <a:solidFill>
                  <a:srgbClr val="585858"/>
                </a:solidFill>
                <a:latin typeface="Arial" panose="020B0604020202020204" pitchFamily="34" charset="0"/>
              </a:rPr>
              <a:t>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3928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1162050" y="810945"/>
            <a:ext cx="887253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E20AB9B5-D33D-4CA6-A7B7-740681F6C4BC}"/>
              </a:ext>
            </a:extLst>
          </p:cNvPr>
          <p:cNvSpPr txBox="1"/>
          <p:nvPr/>
        </p:nvSpPr>
        <p:spPr>
          <a:xfrm>
            <a:off x="1885950" y="171450"/>
            <a:ext cx="758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dirty="0">
              <a:latin typeface="Arial" panose="020B0604020202020204" pitchFamily="34" charset="0"/>
            </a:endParaRPr>
          </a:p>
          <a:p>
            <a:pPr algn="ctr"/>
            <a:r>
              <a:rPr lang="es-MX" cap="all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Sistema de Gestión de Riesgos para la Integridad Pública</a:t>
            </a:r>
            <a:endParaRPr lang="es-ES" dirty="0">
              <a:solidFill>
                <a:srgbClr val="D23B46"/>
              </a:solidFill>
              <a:latin typeface="Nunito Sans" pitchFamily="2" charset="77"/>
              <a:cs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1293A6-AADB-4D2A-BBAF-B28A4AF92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1" y="990608"/>
            <a:ext cx="11005456" cy="528901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9EB4ABA-8617-4B6D-A49F-A2C9491E6EC9}"/>
              </a:ext>
            </a:extLst>
          </p:cNvPr>
          <p:cNvSpPr txBox="1"/>
          <p:nvPr/>
        </p:nvSpPr>
        <p:spPr>
          <a:xfrm rot="10800000" flipH="1" flipV="1">
            <a:off x="121727" y="6391355"/>
            <a:ext cx="61838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0" i="1" u="none" strike="noStrike" baseline="0" dirty="0">
                <a:solidFill>
                  <a:srgbClr val="4D4D4D"/>
                </a:solidFill>
                <a:latin typeface="Arial" panose="020B0604020202020204" pitchFamily="34" charset="0"/>
              </a:rPr>
              <a:t>Fuente: Elaborado Secretaría de Transparencia de la Presidencia de la República, 2025. 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793814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89D6EE1-456D-D727-24AE-00A9BB88AEF9}"/>
              </a:ext>
            </a:extLst>
          </p:cNvPr>
          <p:cNvSpPr txBox="1"/>
          <p:nvPr/>
        </p:nvSpPr>
        <p:spPr>
          <a:xfrm>
            <a:off x="5419184" y="737975"/>
            <a:ext cx="523519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2400">
                <a:solidFill>
                  <a:srgbClr val="D23B46"/>
                </a:solidFill>
                <a:latin typeface="Nunito Sans" pitchFamily="2" charset="77"/>
                <a:ea typeface="Calibri"/>
                <a:cs typeface="Calibri"/>
              </a:rPr>
              <a:t>AGENDA</a:t>
            </a:r>
            <a:r>
              <a:rPr lang="es-CO" sz="2800" b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77"/>
              </a:rPr>
              <a:t>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E232C33-79D4-8C15-1C4E-ABD685AC7B3E}"/>
              </a:ext>
            </a:extLst>
          </p:cNvPr>
          <p:cNvSpPr txBox="1"/>
          <p:nvPr/>
        </p:nvSpPr>
        <p:spPr>
          <a:xfrm>
            <a:off x="4943298" y="1963649"/>
            <a:ext cx="681358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/>
              </a:rPr>
              <a:t>Llamado a lista y verificación del quorum</a:t>
            </a:r>
          </a:p>
          <a:p>
            <a:pPr marL="457200" indent="-457200" algn="just">
              <a:buAutoNum type="arabicPeriod"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Nunito Sans" pitchFamily="2" charset="77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/>
              </a:rPr>
              <a:t> Plan Anual de Auditorias – PAAI 2025, corte 31 de octubre 2025.</a:t>
            </a:r>
          </a:p>
          <a:p>
            <a:pPr marL="457200" indent="-457200" algn="just">
              <a:buFont typeface="+mj-lt"/>
              <a:buAutoNum type="arabicPeriod"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Nunito Sans" pitchFamily="2" charset="77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/>
              </a:rPr>
              <a:t>Plan de Mejoramiento Institucional – PMI 2025 con corte a 30 de septiembre 2025.</a:t>
            </a:r>
          </a:p>
          <a:p>
            <a:pPr marL="457200" indent="-457200" algn="just">
              <a:buFont typeface="+mj-lt"/>
              <a:buAutoNum type="arabicPeriod"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Nunito Sans" pitchFamily="2" charset="77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/>
              </a:rPr>
              <a:t>Principales Cambios, acorde con la actualización de guía de riesgos versión 7 DAFP. </a:t>
            </a:r>
          </a:p>
          <a:p>
            <a:pPr marL="457200" indent="-457200" algn="just">
              <a:buFont typeface="+mj-lt"/>
              <a:buAutoNum type="arabicPeriod"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Nunito Sans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/>
              </a:rPr>
              <a:t>Proposiciones y varios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BB9846E-B1F5-9BAA-394A-7F8310458817}"/>
              </a:ext>
            </a:extLst>
          </p:cNvPr>
          <p:cNvGrpSpPr/>
          <p:nvPr/>
        </p:nvGrpSpPr>
        <p:grpSpPr>
          <a:xfrm>
            <a:off x="3227730" y="0"/>
            <a:ext cx="1629560" cy="6858000"/>
            <a:chOff x="3269051" y="0"/>
            <a:chExt cx="1629560" cy="6858000"/>
          </a:xfrm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D3B0033F-6B69-BD6F-1462-1B0F93384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69051" y="0"/>
              <a:ext cx="1583102" cy="6858000"/>
            </a:xfrm>
            <a:prstGeom prst="rect">
              <a:avLst/>
            </a:prstGeom>
          </p:spPr>
        </p:pic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1ACFEB38-A101-39E6-623D-1C5C64A8D3EA}"/>
                </a:ext>
              </a:extLst>
            </p:cNvPr>
            <p:cNvSpPr/>
            <p:nvPr/>
          </p:nvSpPr>
          <p:spPr>
            <a:xfrm>
              <a:off x="4314441" y="1412232"/>
              <a:ext cx="205801" cy="205801"/>
            </a:xfrm>
            <a:prstGeom prst="ellipse">
              <a:avLst/>
            </a:prstGeom>
            <a:solidFill>
              <a:srgbClr val="D23B4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821A94D8-4A5B-9BA4-3377-B1CBEF5280C6}"/>
                </a:ext>
              </a:extLst>
            </p:cNvPr>
            <p:cNvSpPr/>
            <p:nvPr/>
          </p:nvSpPr>
          <p:spPr>
            <a:xfrm>
              <a:off x="4692810" y="3753575"/>
              <a:ext cx="205801" cy="205801"/>
            </a:xfrm>
            <a:prstGeom prst="ellipse">
              <a:avLst/>
            </a:prstGeom>
            <a:solidFill>
              <a:srgbClr val="D23B4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B54D6C6F-DAAF-DD65-D2EC-B181B5DE1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8111" t="-11125" r="57054" b="-14456"/>
          <a:stretch/>
        </p:blipFill>
        <p:spPr>
          <a:xfrm>
            <a:off x="-4010127" y="-829574"/>
            <a:ext cx="8529150" cy="84946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12086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1162050" y="810945"/>
            <a:ext cx="887253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E20AB9B5-D33D-4CA6-A7B7-740681F6C4BC}"/>
              </a:ext>
            </a:extLst>
          </p:cNvPr>
          <p:cNvSpPr txBox="1"/>
          <p:nvPr/>
        </p:nvSpPr>
        <p:spPr>
          <a:xfrm>
            <a:off x="1885950" y="171450"/>
            <a:ext cx="758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dirty="0">
              <a:latin typeface="Arial" panose="020B0604020202020204" pitchFamily="34" charset="0"/>
            </a:endParaRPr>
          </a:p>
          <a:p>
            <a:pPr algn="ctr"/>
            <a:r>
              <a:rPr lang="es-MX" cap="all" dirty="0">
                <a:solidFill>
                  <a:srgbClr val="D23B46"/>
                </a:solidFill>
                <a:latin typeface="Nunito Sans" pitchFamily="2" charset="77"/>
                <a:cs typeface="Calibri"/>
              </a:rPr>
              <a:t>Sistema </a:t>
            </a:r>
            <a:endParaRPr lang="es-ES" dirty="0">
              <a:solidFill>
                <a:srgbClr val="D23B46"/>
              </a:solidFill>
              <a:latin typeface="Nunito Sans" pitchFamily="2" charset="77"/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EB4ABA-8617-4B6D-A49F-A2C9491E6EC9}"/>
              </a:ext>
            </a:extLst>
          </p:cNvPr>
          <p:cNvSpPr txBox="1"/>
          <p:nvPr/>
        </p:nvSpPr>
        <p:spPr>
          <a:xfrm rot="10800000" flipH="1" flipV="1">
            <a:off x="121727" y="6391355"/>
            <a:ext cx="61838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0" i="1" u="none" strike="noStrike" baseline="0" dirty="0">
                <a:solidFill>
                  <a:srgbClr val="4D4D4D"/>
                </a:solidFill>
                <a:latin typeface="Arial" panose="020B0604020202020204" pitchFamily="34" charset="0"/>
              </a:rPr>
              <a:t>Fuente: Elaborado Secretaría de Transparencia de la Presidencia de la República, 2025. 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4084379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BDC6A-978C-775D-CE21-D7B16AC49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Personas en un barco en el agua&#10;&#10;Descripción generada automáticamente">
            <a:extLst>
              <a:ext uri="{FF2B5EF4-FFF2-40B4-BE49-F238E27FC236}">
                <a16:creationId xmlns:a16="http://schemas.microsoft.com/office/drawing/2014/main" id="{6E70269C-CAA6-35EB-6FB5-B97A69938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" t="79" r="-431" b="14875"/>
          <a:stretch/>
        </p:blipFill>
        <p:spPr>
          <a:xfrm>
            <a:off x="-1642" y="-2175"/>
            <a:ext cx="12275589" cy="69211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5B3227E-92A6-57E6-3DE1-5B27C7BAE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-260"/>
          <a:stretch/>
        </p:blipFill>
        <p:spPr>
          <a:xfrm>
            <a:off x="2032" y="10677"/>
            <a:ext cx="6291932" cy="68580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237FC52-D288-512B-7DA9-E4FA493F951E}"/>
              </a:ext>
            </a:extLst>
          </p:cNvPr>
          <p:cNvSpPr txBox="1"/>
          <p:nvPr/>
        </p:nvSpPr>
        <p:spPr>
          <a:xfrm>
            <a:off x="1258164" y="1273678"/>
            <a:ext cx="894812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3000" b="1">
                <a:solidFill>
                  <a:schemeClr val="bg1"/>
                </a:solidFill>
                <a:latin typeface="Nunito Sans" pitchFamily="2" charset="77"/>
              </a:rPr>
              <a:t>Proposiciones y varios.</a:t>
            </a:r>
          </a:p>
          <a:p>
            <a:endParaRPr lang="es-CO" sz="3000" b="1">
              <a:solidFill>
                <a:schemeClr val="bg1"/>
              </a:solidFill>
              <a:latin typeface="Nunito Sans" pitchFamily="2" charset="77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3A54278-F8CA-EADA-FF8D-5128006F7A51}"/>
              </a:ext>
            </a:extLst>
          </p:cNvPr>
          <p:cNvSpPr txBox="1"/>
          <p:nvPr/>
        </p:nvSpPr>
        <p:spPr>
          <a:xfrm>
            <a:off x="429476" y="1148215"/>
            <a:ext cx="764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b="1">
                <a:solidFill>
                  <a:srgbClr val="D23B46"/>
                </a:solidFill>
                <a:latin typeface="Nunito Sans" pitchFamily="2" charset="77"/>
              </a:rPr>
              <a:t>4.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09848F45-B33D-6A93-3E2C-62E11CD72D50}"/>
              </a:ext>
            </a:extLst>
          </p:cNvPr>
          <p:cNvCxnSpPr>
            <a:cxnSpLocks/>
          </p:cNvCxnSpPr>
          <p:nvPr/>
        </p:nvCxnSpPr>
        <p:spPr>
          <a:xfrm>
            <a:off x="1193879" y="1137538"/>
            <a:ext cx="0" cy="756405"/>
          </a:xfrm>
          <a:prstGeom prst="line">
            <a:avLst/>
          </a:prstGeom>
          <a:ln w="381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áfico 47">
            <a:extLst>
              <a:ext uri="{FF2B5EF4-FFF2-40B4-BE49-F238E27FC236}">
                <a16:creationId xmlns:a16="http://schemas.microsoft.com/office/drawing/2014/main" id="{C0C96B40-C39B-166E-E493-BAF5B3AA1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11155">
            <a:off x="10369490" y="3844737"/>
            <a:ext cx="3782180" cy="378218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768D46B-2285-A807-82AD-612D0DECF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138" y="268244"/>
            <a:ext cx="941222" cy="8175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1DA998B-6E6F-C004-4F95-577C4C0F5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25" y="6684756"/>
            <a:ext cx="12195925" cy="1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94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77B90F2-A10A-8A32-CBE9-BA338CFA0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1" r="10066"/>
          <a:stretch/>
        </p:blipFill>
        <p:spPr>
          <a:xfrm flipH="1">
            <a:off x="3668806" y="-644"/>
            <a:ext cx="8523194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7ECA15E-67C4-4A33-2E42-B0EA8ECD9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4"/>
            <a:ext cx="6927657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C9A6F02-7525-2A45-1D7A-2E6945ABB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59724" y="-638449"/>
            <a:ext cx="3519718" cy="351971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36B0C49E-6467-45A6-D07B-89C10F6B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711155">
            <a:off x="10759653" y="-1078776"/>
            <a:ext cx="3782180" cy="37821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31EB25-531D-2CBC-777B-4BAE9A2B34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/>
              <a:t>     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84F3DE3-E8B5-83B5-9096-C57CC68DFBDB}"/>
              </a:ext>
            </a:extLst>
          </p:cNvPr>
          <p:cNvCxnSpPr>
            <a:cxnSpLocks/>
          </p:cNvCxnSpPr>
          <p:nvPr/>
        </p:nvCxnSpPr>
        <p:spPr>
          <a:xfrm>
            <a:off x="5386388" y="6374167"/>
            <a:ext cx="68056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1A9644C-F10B-A43C-A2D2-58FB6A9CF8F3}"/>
              </a:ext>
            </a:extLst>
          </p:cNvPr>
          <p:cNvSpPr txBox="1"/>
          <p:nvPr/>
        </p:nvSpPr>
        <p:spPr>
          <a:xfrm>
            <a:off x="479743" y="4445156"/>
            <a:ext cx="605462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600" b="1">
                <a:solidFill>
                  <a:schemeClr val="bg1"/>
                </a:solidFill>
                <a:latin typeface="Nunito Sans" pitchFamily="2" charset="77"/>
              </a:rPr>
              <a:t>Control Interno, Responsabilidad de todos!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3AED48-7BF6-CD97-1DA1-6802429277B8}"/>
              </a:ext>
            </a:extLst>
          </p:cNvPr>
          <p:cNvSpPr txBox="1"/>
          <p:nvPr/>
        </p:nvSpPr>
        <p:spPr>
          <a:xfrm>
            <a:off x="553453" y="3820010"/>
            <a:ext cx="21794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400" b="1">
                <a:solidFill>
                  <a:schemeClr val="bg1"/>
                </a:solidFill>
                <a:latin typeface="Nunito Sans" pitchFamily="2" charset="77"/>
              </a:rPr>
              <a:t>!GRACIAS¡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06303CEC-8E9D-FB41-A3D4-8CF51B5152A4}"/>
              </a:ext>
            </a:extLst>
          </p:cNvPr>
          <p:cNvCxnSpPr>
            <a:cxnSpLocks/>
          </p:cNvCxnSpPr>
          <p:nvPr/>
        </p:nvCxnSpPr>
        <p:spPr>
          <a:xfrm>
            <a:off x="598236" y="4280721"/>
            <a:ext cx="154657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98D1DDFD-422F-73DC-77E3-ECA8E2278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453" y="507433"/>
            <a:ext cx="1329305" cy="11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8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50A22-C2EF-CA97-D75C-B5DD325C0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Personas en un barco en el agua&#10;&#10;Descripción generada automáticamente">
            <a:extLst>
              <a:ext uri="{FF2B5EF4-FFF2-40B4-BE49-F238E27FC236}">
                <a16:creationId xmlns:a16="http://schemas.microsoft.com/office/drawing/2014/main" id="{9998868A-35F6-41A1-B5D9-B0529CDB5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" t="79" r="-431" b="14875"/>
          <a:stretch/>
        </p:blipFill>
        <p:spPr>
          <a:xfrm>
            <a:off x="-1642" y="-2175"/>
            <a:ext cx="12275589" cy="69211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76FF4F2-A123-B37C-D471-D6994C6C2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-260"/>
          <a:stretch/>
        </p:blipFill>
        <p:spPr>
          <a:xfrm>
            <a:off x="2032" y="10677"/>
            <a:ext cx="6291932" cy="68580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4A4F555-C62B-8DA0-79CB-D6A96FB6602F}"/>
              </a:ext>
            </a:extLst>
          </p:cNvPr>
          <p:cNvSpPr txBox="1"/>
          <p:nvPr/>
        </p:nvSpPr>
        <p:spPr>
          <a:xfrm>
            <a:off x="1203248" y="537568"/>
            <a:ext cx="7819161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3000" b="1">
                <a:solidFill>
                  <a:schemeClr val="bg1"/>
                </a:solidFill>
                <a:latin typeface="Nunito Sans" pitchFamily="2" charset="77"/>
              </a:rPr>
              <a:t>Llamado a lista y verificación de quorum</a:t>
            </a:r>
          </a:p>
        </p:txBody>
      </p:sp>
      <p:pic>
        <p:nvPicPr>
          <p:cNvPr id="48" name="Gráfico 47">
            <a:extLst>
              <a:ext uri="{FF2B5EF4-FFF2-40B4-BE49-F238E27FC236}">
                <a16:creationId xmlns:a16="http://schemas.microsoft.com/office/drawing/2014/main" id="{4241E130-1696-166A-9970-D25CE411C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11155">
            <a:off x="10369490" y="3844737"/>
            <a:ext cx="3782180" cy="37821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3247BEC-DB06-97B2-1321-7C36F6043594}"/>
              </a:ext>
            </a:extLst>
          </p:cNvPr>
          <p:cNvSpPr txBox="1"/>
          <p:nvPr/>
        </p:nvSpPr>
        <p:spPr>
          <a:xfrm>
            <a:off x="716564" y="1421878"/>
            <a:ext cx="8144063" cy="5478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49580" fontAlgn="base"/>
            <a:r>
              <a:rPr lang="es-CO" sz="1400" dirty="0">
                <a:solidFill>
                  <a:srgbClr val="000000"/>
                </a:solidFill>
                <a:highlight>
                  <a:srgbClr val="FFFFFF"/>
                </a:highlight>
                <a:latin typeface="Nunito Sans"/>
              </a:rPr>
              <a:t>Dra. Daira Rocío Garcés</a:t>
            </a:r>
          </a:p>
          <a:p>
            <a:pPr marL="449580" fontAlgn="base"/>
            <a:r>
              <a:rPr lang="es-CO" sz="1400" dirty="0">
                <a:solidFill>
                  <a:srgbClr val="000000"/>
                </a:solidFill>
                <a:highlight>
                  <a:srgbClr val="FFFFFF"/>
                </a:highlight>
                <a:latin typeface="Nunito Sans"/>
              </a:rPr>
              <a:t>Jefe de Control Interno</a:t>
            </a:r>
          </a:p>
          <a:p>
            <a:pPr marL="449580" fontAlgn="base"/>
            <a:r>
              <a:rPr lang="es-CO" sz="1400" dirty="0">
                <a:solidFill>
                  <a:srgbClr val="000000"/>
                </a:solidFill>
                <a:highlight>
                  <a:srgbClr val="FFFFFF"/>
                </a:highlight>
                <a:latin typeface="Nunito Sans"/>
              </a:rPr>
              <a:t>Corporación </a:t>
            </a:r>
            <a:r>
              <a:rPr lang="es-CO" sz="1400" dirty="0" err="1">
                <a:solidFill>
                  <a:srgbClr val="000000"/>
                </a:solidFill>
                <a:highlight>
                  <a:srgbClr val="FFFFFF"/>
                </a:highlight>
                <a:latin typeface="Nunito Sans"/>
              </a:rPr>
              <a:t>Nasakiwe</a:t>
            </a:r>
            <a:endParaRPr lang="es-CO" sz="1400" dirty="0">
              <a:solidFill>
                <a:srgbClr val="000000"/>
              </a:solidFill>
              <a:highlight>
                <a:srgbClr val="FFFFFF"/>
              </a:highlight>
              <a:latin typeface="Nunito Sans"/>
            </a:endParaRPr>
          </a:p>
          <a:p>
            <a:pPr marL="449580" algn="l" fontAlgn="base"/>
            <a:endParaRPr lang="es-CO" sz="14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 Sans"/>
            </a:endParaRPr>
          </a:p>
          <a:p>
            <a:pPr marL="449580" algn="l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Dra. Claudia Marcela Huertas Villarraga</a:t>
            </a:r>
          </a:p>
          <a:p>
            <a:pPr marL="449580" algn="l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Coordinadora Control Interno</a:t>
            </a:r>
          </a:p>
          <a:p>
            <a:pPr marL="449580" algn="l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Dirección Nacional de Derechos de Autor</a:t>
            </a:r>
          </a:p>
          <a:p>
            <a:pPr marL="449580" algn="l" fontAlgn="base"/>
            <a:endParaRPr lang="es-CO" sz="14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pPr marL="449580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Dra. María Consuelo Arias </a:t>
            </a:r>
          </a:p>
          <a:p>
            <a:pPr marL="449580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Jefe de Control Interno</a:t>
            </a:r>
          </a:p>
          <a:p>
            <a:pPr marL="449580" algn="l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Dirección Nacional de Bomberos</a:t>
            </a:r>
          </a:p>
          <a:p>
            <a:pPr marL="449580" algn="l" fontAlgn="base"/>
            <a:endParaRPr lang="es-CO" sz="14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pPr marL="449580" algn="l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Dra. Nohora Velásquez Salamanca</a:t>
            </a:r>
          </a:p>
          <a:p>
            <a:pPr marL="449580" algn="l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Jefe de Control Interno</a:t>
            </a:r>
          </a:p>
          <a:p>
            <a:pPr marL="449580" algn="l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Imprenta Nacional</a:t>
            </a:r>
          </a:p>
          <a:p>
            <a:pPr marL="449580" algn="l" fontAlgn="base"/>
            <a:endParaRPr lang="es-CO" sz="14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pPr marL="449580" fontAlgn="base"/>
            <a:r>
              <a:rPr lang="es-CO" sz="1400" dirty="0">
                <a:solidFill>
                  <a:srgbClr val="000000"/>
                </a:solidFill>
                <a:highlight>
                  <a:srgbClr val="FFFFFF"/>
                </a:highlight>
                <a:latin typeface="Nunito Sans"/>
              </a:rPr>
              <a:t>Dra. Stella Cañón Rodríguez</a:t>
            </a:r>
          </a:p>
          <a:p>
            <a:pPr marL="449580" fontAlgn="base"/>
            <a:r>
              <a:rPr lang="es-CO" sz="1400" dirty="0">
                <a:solidFill>
                  <a:srgbClr val="000000"/>
                </a:solidFill>
                <a:highlight>
                  <a:srgbClr val="FFFFFF"/>
                </a:highlight>
                <a:latin typeface="Nunito Sans"/>
              </a:rPr>
              <a:t>Jefe de Control Interno</a:t>
            </a:r>
          </a:p>
          <a:p>
            <a:pPr marL="449580" fontAlgn="base"/>
            <a:r>
              <a:rPr lang="es-CO" sz="1400" dirty="0">
                <a:solidFill>
                  <a:srgbClr val="000000"/>
                </a:solidFill>
                <a:highlight>
                  <a:srgbClr val="FFFFFF"/>
                </a:highlight>
                <a:latin typeface="Nunito Sans"/>
              </a:rPr>
              <a:t>Ministerio del Interior</a:t>
            </a:r>
          </a:p>
          <a:p>
            <a:pPr marL="449580" algn="l" fontAlgn="base"/>
            <a:endParaRPr lang="es-CO" sz="14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pPr marL="449580" algn="l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Dra. Lizeth </a:t>
            </a:r>
            <a:r>
              <a:rPr lang="es-CO" sz="14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Nathalia</a:t>
            </a:r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 Rojas Forero</a:t>
            </a:r>
          </a:p>
          <a:p>
            <a:pPr marL="449580" algn="l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Jefe de Control Interno ( e )</a:t>
            </a:r>
          </a:p>
          <a:p>
            <a:pPr marL="449580" algn="l" fontAlgn="base"/>
            <a:r>
              <a:rPr lang="es-CO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 Sans"/>
              </a:rPr>
              <a:t>Unidad Nacional de Protección</a:t>
            </a:r>
          </a:p>
          <a:p>
            <a:pPr marL="449580" algn="l" fontAlgn="base"/>
            <a:endParaRPr lang="es-ES" sz="1400" dirty="0">
              <a:solidFill>
                <a:srgbClr val="000000"/>
              </a:solidFill>
              <a:highlight>
                <a:srgbClr val="FFFFFF"/>
              </a:highlight>
              <a:latin typeface="Nunito Sans" pitchFamily="2" charset="0"/>
            </a:endParaRPr>
          </a:p>
          <a:p>
            <a:pPr marL="449580" algn="l" fontAlgn="base"/>
            <a:endParaRPr lang="es-CO" sz="14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8D8CEC-4992-A402-9EDA-F9F30A737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138" y="268244"/>
            <a:ext cx="941222" cy="8175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DE3BC14-5837-03E2-0AE8-D6F4104033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25" y="6684756"/>
            <a:ext cx="12195925" cy="1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7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Personas en un barco en el agua&#10;&#10;Descripción generada automáticamente">
            <a:extLst>
              <a:ext uri="{FF2B5EF4-FFF2-40B4-BE49-F238E27FC236}">
                <a16:creationId xmlns:a16="http://schemas.microsoft.com/office/drawing/2014/main" id="{C3AE5F2C-9396-AE8B-8FC2-9A00BC6AC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" t="79" r="-431" b="14875"/>
          <a:stretch/>
        </p:blipFill>
        <p:spPr>
          <a:xfrm>
            <a:off x="-1642" y="-2175"/>
            <a:ext cx="12275589" cy="69211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70321E5-0251-04ED-4707-EE7A7B41C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-260"/>
          <a:stretch/>
        </p:blipFill>
        <p:spPr>
          <a:xfrm>
            <a:off x="2032" y="10677"/>
            <a:ext cx="6291932" cy="68580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11E0C87-773D-A764-93DC-5C7EDE1B491A}"/>
              </a:ext>
            </a:extLst>
          </p:cNvPr>
          <p:cNvSpPr txBox="1"/>
          <p:nvPr/>
        </p:nvSpPr>
        <p:spPr>
          <a:xfrm>
            <a:off x="1239579" y="1273678"/>
            <a:ext cx="851137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3000" b="1" dirty="0">
                <a:solidFill>
                  <a:schemeClr val="bg1"/>
                </a:solidFill>
                <a:latin typeface="Nunito Sans"/>
              </a:rPr>
              <a:t>Estado Plan Anual de Auditorias – PAAI 2025, corte 31 de octubre 2025.</a:t>
            </a:r>
          </a:p>
          <a:p>
            <a:endParaRPr lang="es-CO" sz="3000" b="1" dirty="0">
              <a:solidFill>
                <a:schemeClr val="bg1"/>
              </a:solidFill>
              <a:latin typeface="Nunito Sans" pitchFamily="2" charset="77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19012F0-EC20-6C59-2E47-2780BDF0B2FE}"/>
              </a:ext>
            </a:extLst>
          </p:cNvPr>
          <p:cNvSpPr txBox="1"/>
          <p:nvPr/>
        </p:nvSpPr>
        <p:spPr>
          <a:xfrm>
            <a:off x="429476" y="1148215"/>
            <a:ext cx="764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b="1">
                <a:solidFill>
                  <a:srgbClr val="D23B46"/>
                </a:solidFill>
                <a:latin typeface="Nunito Sans" pitchFamily="2" charset="77"/>
              </a:rPr>
              <a:t>1.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F26ECC7D-2C28-CBC4-C55E-E6FD0B7F622B}"/>
              </a:ext>
            </a:extLst>
          </p:cNvPr>
          <p:cNvCxnSpPr>
            <a:cxnSpLocks/>
          </p:cNvCxnSpPr>
          <p:nvPr/>
        </p:nvCxnSpPr>
        <p:spPr>
          <a:xfrm>
            <a:off x="1193879" y="1137538"/>
            <a:ext cx="0" cy="756405"/>
          </a:xfrm>
          <a:prstGeom prst="line">
            <a:avLst/>
          </a:prstGeom>
          <a:ln w="381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áfico 47">
            <a:extLst>
              <a:ext uri="{FF2B5EF4-FFF2-40B4-BE49-F238E27FC236}">
                <a16:creationId xmlns:a16="http://schemas.microsoft.com/office/drawing/2014/main" id="{7C282AD1-4C00-FFBA-AA53-E43717A01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11155">
            <a:off x="10369490" y="3844737"/>
            <a:ext cx="3782180" cy="378218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44F2D94-0605-C33D-3206-392D4CD00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138" y="268244"/>
            <a:ext cx="941222" cy="8175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EE199F7-AA1F-DB6D-12B5-691ADDE9E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25" y="6684756"/>
            <a:ext cx="12195925" cy="1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3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2957030" y="978171"/>
            <a:ext cx="562654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20B902E9-F6A4-FEF1-06A7-0D317B41AAFE}"/>
              </a:ext>
            </a:extLst>
          </p:cNvPr>
          <p:cNvSpPr txBox="1"/>
          <p:nvPr/>
        </p:nvSpPr>
        <p:spPr>
          <a:xfrm>
            <a:off x="1009650" y="117986"/>
            <a:ext cx="954405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ctr">
              <a:buAutoNum type="arabicPeriod"/>
            </a:pPr>
            <a:r>
              <a:rPr lang="es-CO" sz="2400" dirty="0">
                <a:solidFill>
                  <a:srgbClr val="D23B46"/>
                </a:solidFill>
                <a:latin typeface="Nunito Sans" pitchFamily="2" charset="77"/>
                <a:ea typeface="Calibri"/>
                <a:cs typeface="Calibri"/>
              </a:rPr>
              <a:t>ESTADO PLAN ANUAL DE AUDITORIAS – PAAI 2025</a:t>
            </a:r>
          </a:p>
          <a:p>
            <a:pPr algn="ctr"/>
            <a:r>
              <a:rPr lang="es-CO" sz="2400" dirty="0">
                <a:solidFill>
                  <a:srgbClr val="D23B46"/>
                </a:solidFill>
                <a:latin typeface="Nunito Sans" pitchFamily="2" charset="77"/>
                <a:ea typeface="Calibri"/>
                <a:cs typeface="Calibri"/>
              </a:rPr>
              <a:t>CORTE 31 DE OCTUBRE 2025.</a:t>
            </a:r>
          </a:p>
          <a:p>
            <a:pPr algn="ctr"/>
            <a:endParaRPr lang="es-ES" dirty="0">
              <a:solidFill>
                <a:srgbClr val="D23B46"/>
              </a:solidFill>
              <a:latin typeface="Nunito Sans" pitchFamily="2" charset="77"/>
              <a:ea typeface="Calibri"/>
              <a:cs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8EC3551-548D-431E-88F1-4889F64685F7}"/>
              </a:ext>
            </a:extLst>
          </p:cNvPr>
          <p:cNvSpPr/>
          <p:nvPr/>
        </p:nvSpPr>
        <p:spPr>
          <a:xfrm>
            <a:off x="726141" y="1563373"/>
            <a:ext cx="1052904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</a:pPr>
            <a:endParaRPr lang="es-CO" sz="1800" spc="30" dirty="0">
              <a:effectLst/>
              <a:latin typeface="Nunito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algn="just"/>
            <a:endParaRPr lang="es-CO" altLang="es-CO" sz="2400" dirty="0">
              <a:solidFill>
                <a:schemeClr val="tx1">
                  <a:lumMod val="65000"/>
                  <a:lumOff val="35000"/>
                </a:schemeClr>
              </a:solidFill>
              <a:latin typeface="Nunito Sans" pitchFamily="2" charset="77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5EAD937-85B1-429C-B741-56EBB1880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414449"/>
              </p:ext>
            </p:extLst>
          </p:nvPr>
        </p:nvGraphicFramePr>
        <p:xfrm>
          <a:off x="429767" y="1225982"/>
          <a:ext cx="11214545" cy="4653848"/>
        </p:xfrm>
        <a:graphic>
          <a:graphicData uri="http://schemas.openxmlformats.org/drawingml/2006/table">
            <a:tbl>
              <a:tblPr/>
              <a:tblGrid>
                <a:gridCol w="2542033">
                  <a:extLst>
                    <a:ext uri="{9D8B030D-6E8A-4147-A177-3AD203B41FA5}">
                      <a16:colId xmlns:a16="http://schemas.microsoft.com/office/drawing/2014/main" val="107478188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2993902953"/>
                    </a:ext>
                  </a:extLst>
                </a:gridCol>
                <a:gridCol w="2271713">
                  <a:extLst>
                    <a:ext uri="{9D8B030D-6E8A-4147-A177-3AD203B41FA5}">
                      <a16:colId xmlns:a16="http://schemas.microsoft.com/office/drawing/2014/main" val="2528071832"/>
                    </a:ext>
                  </a:extLst>
                </a:gridCol>
                <a:gridCol w="2500312">
                  <a:extLst>
                    <a:ext uri="{9D8B030D-6E8A-4147-A177-3AD203B41FA5}">
                      <a16:colId xmlns:a16="http://schemas.microsoft.com/office/drawing/2014/main" val="3585356008"/>
                    </a:ext>
                  </a:extLst>
                </a:gridCol>
                <a:gridCol w="1585912">
                  <a:extLst>
                    <a:ext uri="{9D8B030D-6E8A-4147-A177-3AD203B41FA5}">
                      <a16:colId xmlns:a16="http://schemas.microsoft.com/office/drawing/2014/main" val="1784721939"/>
                    </a:ext>
                  </a:extLst>
                </a:gridCol>
              </a:tblGrid>
              <a:tr h="507385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3C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070437"/>
                  </a:ext>
                </a:extLst>
              </a:tr>
              <a:tr h="7892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ACTIVIDAD​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1ER. TRIMESTRE​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2DO. TRIMESTRE​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3ER. TRIMESTRE​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382947"/>
                  </a:ext>
                </a:extLst>
              </a:tr>
              <a:tr h="3749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Visitas / Auditorías​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72535"/>
                  </a:ext>
                </a:extLst>
              </a:tr>
              <a:tr h="3749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Informes de Ley​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814664"/>
                  </a:ext>
                </a:extLst>
              </a:tr>
              <a:tr h="73570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Informes de Seguimiento​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727083"/>
                  </a:ext>
                </a:extLst>
              </a:tr>
              <a:tr h="73570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Cultura Fomento de Control​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82266"/>
                  </a:ext>
                </a:extLst>
              </a:tr>
              <a:tr h="3749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 Actividades​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664057"/>
                  </a:ext>
                </a:extLst>
              </a:tr>
              <a:tr h="7610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CUMPLIMIENTO EJECUCIÓN​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780724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FA2BBC19-DF42-4C1B-8D5C-DC2EFBF14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72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Plan Anual de Auditorias Independientes </a:t>
            </a:r>
            <a:r>
              <a:rPr kumimoji="0" lang="es-MX" altLang="es-MX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Seguimeinto</a:t>
            </a: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III </a:t>
            </a:r>
            <a:r>
              <a:rPr kumimoji="0" lang="es-MX" altLang="es-MX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Trim</a:t>
            </a: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2025.xlsx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51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2817020" y="1111833"/>
            <a:ext cx="6557960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D797C2A3-DA4A-5A53-90C6-5267D9C1FF61}"/>
              </a:ext>
            </a:extLst>
          </p:cNvPr>
          <p:cNvSpPr txBox="1"/>
          <p:nvPr/>
        </p:nvSpPr>
        <p:spPr>
          <a:xfrm rot="10800000" flipV="1">
            <a:off x="1685365" y="280835"/>
            <a:ext cx="897311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t"/>
            <a:r>
              <a:rPr lang="es-ES" sz="2400" dirty="0">
                <a:solidFill>
                  <a:srgbClr val="D23B46"/>
                </a:solidFill>
                <a:latin typeface="Nunito Sans"/>
                <a:ea typeface="Calibri"/>
                <a:cs typeface="Calibri"/>
              </a:rPr>
              <a:t>AUDITORIAS – OFICINA DE CONTROL INTERNO</a:t>
            </a:r>
          </a:p>
          <a:p>
            <a:pPr algn="ctr" fontAlgn="t"/>
            <a:r>
              <a:rPr lang="es-ES" sz="2400" dirty="0">
                <a:solidFill>
                  <a:srgbClr val="D23B46"/>
                </a:solidFill>
                <a:latin typeface="Nunito Sans"/>
                <a:ea typeface="Calibri"/>
                <a:cs typeface="Calibri"/>
              </a:rPr>
              <a:t>CORTE AL 31 DE OCTUBRE 2025</a:t>
            </a:r>
            <a:endParaRPr lang="es-CO" sz="2400" dirty="0">
              <a:solidFill>
                <a:srgbClr val="D23B46"/>
              </a:solidFill>
              <a:latin typeface="Nunito Sans"/>
              <a:ea typeface="Calibri"/>
              <a:cs typeface="Calibri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E94CA74-E71C-498B-9D77-E1A440AFA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339824"/>
              </p:ext>
            </p:extLst>
          </p:nvPr>
        </p:nvGraphicFramePr>
        <p:xfrm>
          <a:off x="614363" y="1285877"/>
          <a:ext cx="11058525" cy="5319439"/>
        </p:xfrm>
        <a:graphic>
          <a:graphicData uri="http://schemas.openxmlformats.org/drawingml/2006/table">
            <a:tbl>
              <a:tblPr/>
              <a:tblGrid>
                <a:gridCol w="1271587">
                  <a:extLst>
                    <a:ext uri="{9D8B030D-6E8A-4147-A177-3AD203B41FA5}">
                      <a16:colId xmlns:a16="http://schemas.microsoft.com/office/drawing/2014/main" val="2389487202"/>
                    </a:ext>
                  </a:extLst>
                </a:gridCol>
                <a:gridCol w="6486525">
                  <a:extLst>
                    <a:ext uri="{9D8B030D-6E8A-4147-A177-3AD203B41FA5}">
                      <a16:colId xmlns:a16="http://schemas.microsoft.com/office/drawing/2014/main" val="1082323985"/>
                    </a:ext>
                  </a:extLst>
                </a:gridCol>
                <a:gridCol w="1385888">
                  <a:extLst>
                    <a:ext uri="{9D8B030D-6E8A-4147-A177-3AD203B41FA5}">
                      <a16:colId xmlns:a16="http://schemas.microsoft.com/office/drawing/2014/main" val="1602752702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311092974"/>
                    </a:ext>
                  </a:extLst>
                </a:gridCol>
              </a:tblGrid>
              <a:tr h="3606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AUDITORIA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DESCRIPCION AUDITORIA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CANTIDAD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10195"/>
                  </a:ext>
                </a:extLst>
              </a:tr>
              <a:tr h="45077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HALLAZGOS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RECOMENDACIONES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89739"/>
                  </a:ext>
                </a:extLst>
              </a:tr>
              <a:tr h="45077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PLANEACION INSTITUCIONAL, SEGUIMIENTO Y EVALUACION DEL DESEMPEÑO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7107"/>
                  </a:ext>
                </a:extLst>
              </a:tr>
              <a:tr h="36064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GOBIERNO DIGITAL Y SEGURIDAD DIGITAL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872576"/>
                  </a:ext>
                </a:extLst>
              </a:tr>
              <a:tr h="36064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COMPRAS Y CONTRATACIÓN PUBLICA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240305"/>
                  </a:ext>
                </a:extLst>
              </a:tr>
              <a:tr h="45077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SERVICIO AL CUIDADANO/RACIONALIZACION DE TRAMITES/PARTICIPACION CUIDADANA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794791"/>
                  </a:ext>
                </a:extLst>
              </a:tr>
              <a:tr h="36064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GESTION DEL RIESGO INSTITUCIONAL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378747"/>
                  </a:ext>
                </a:extLst>
              </a:tr>
              <a:tr h="36064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MEJORA NORMATIVA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565167"/>
                  </a:ext>
                </a:extLst>
              </a:tr>
              <a:tr h="36064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GESTION DEL CONOCIMIENTO E INNOVACION/POLITICA ESTADISTICA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356010"/>
                  </a:ext>
                </a:extLst>
              </a:tr>
              <a:tr h="36064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GESTION DOCUMENTAL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16835"/>
                  </a:ext>
                </a:extLst>
              </a:tr>
              <a:tr h="36064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GESTION DEL TALENTO HUMANO / INTEGRIDAD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815336"/>
                  </a:ext>
                </a:extLst>
              </a:tr>
              <a:tr h="36064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GESTION CONTRACTUAL INSTITUCIONAL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684636"/>
                  </a:ext>
                </a:extLst>
              </a:tr>
              <a:tr h="36064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SEGURIDAD DE LA INFORMACIÓN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617042"/>
                  </a:ext>
                </a:extLst>
              </a:tr>
              <a:tr h="36064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445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892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2786065" y="1275697"/>
            <a:ext cx="6557960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D797C2A3-DA4A-5A53-90C6-5267D9C1FF61}"/>
              </a:ext>
            </a:extLst>
          </p:cNvPr>
          <p:cNvSpPr txBox="1"/>
          <p:nvPr/>
        </p:nvSpPr>
        <p:spPr>
          <a:xfrm rot="10800000" flipV="1">
            <a:off x="1685365" y="96169"/>
            <a:ext cx="897311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t"/>
            <a:r>
              <a:rPr lang="es-ES" sz="2400" dirty="0">
                <a:solidFill>
                  <a:srgbClr val="D23B46"/>
                </a:solidFill>
                <a:latin typeface="Nunito Sans"/>
                <a:ea typeface="Calibri"/>
                <a:cs typeface="Calibri"/>
              </a:rPr>
              <a:t>HALLAZGOS POR AUDITORÍA PAAI </a:t>
            </a:r>
            <a:endParaRPr lang="es-ES" dirty="0"/>
          </a:p>
          <a:p>
            <a:pPr algn="ctr"/>
            <a:r>
              <a:rPr lang="es-ES" sz="2400" dirty="0">
                <a:solidFill>
                  <a:srgbClr val="D23B46"/>
                </a:solidFill>
                <a:latin typeface="Nunito Sans"/>
                <a:ea typeface="Calibri"/>
                <a:cs typeface="Calibri"/>
              </a:rPr>
              <a:t>AUDITORIAS OCI</a:t>
            </a:r>
            <a:endParaRPr lang="es-ES" dirty="0"/>
          </a:p>
          <a:p>
            <a:pPr algn="ctr" fontAlgn="t"/>
            <a:r>
              <a:rPr lang="es-ES" sz="2400" dirty="0">
                <a:solidFill>
                  <a:srgbClr val="D23B46"/>
                </a:solidFill>
                <a:latin typeface="Nunito Sans"/>
                <a:ea typeface="Calibri"/>
                <a:cs typeface="Calibri"/>
              </a:rPr>
              <a:t>CORTE AL 31 DE OCTUBRE 2025</a:t>
            </a:r>
            <a:endParaRPr lang="es-CO" sz="2400" dirty="0">
              <a:solidFill>
                <a:srgbClr val="D23B46"/>
              </a:solidFill>
              <a:latin typeface="Nunito Sans"/>
              <a:ea typeface="Calibri"/>
              <a:cs typeface="Calibri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16081AE-95B2-4157-988E-A4DA56167D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9443742"/>
              </p:ext>
            </p:extLst>
          </p:nvPr>
        </p:nvGraphicFramePr>
        <p:xfrm>
          <a:off x="485775" y="1414462"/>
          <a:ext cx="11115675" cy="4914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65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2596122" y="1114070"/>
            <a:ext cx="729082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BF1C4A69-36B0-C53A-0CC8-2CA62D57D0B2}"/>
              </a:ext>
            </a:extLst>
          </p:cNvPr>
          <p:cNvSpPr txBox="1"/>
          <p:nvPr/>
        </p:nvSpPr>
        <p:spPr>
          <a:xfrm rot="10800000" flipV="1">
            <a:off x="1685365" y="280835"/>
            <a:ext cx="89731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s-ES" sz="2400" dirty="0">
                <a:solidFill>
                  <a:srgbClr val="D23B46"/>
                </a:solidFill>
                <a:latin typeface="Nunito Sans" pitchFamily="2" charset="77"/>
                <a:ea typeface="Calibri"/>
                <a:cs typeface="Calibri"/>
              </a:rPr>
              <a:t>HALLAZGOS POR TEMATICA MIPG – AUDITORIAS OCI</a:t>
            </a:r>
          </a:p>
          <a:p>
            <a:pPr algn="ctr" fontAlgn="t"/>
            <a:r>
              <a:rPr lang="es-ES" sz="2400" dirty="0">
                <a:solidFill>
                  <a:srgbClr val="D23B46"/>
                </a:solidFill>
                <a:latin typeface="Nunito Sans" pitchFamily="2" charset="77"/>
                <a:ea typeface="Calibri"/>
                <a:cs typeface="Calibri"/>
              </a:rPr>
              <a:t>CORTE AL 31 DE OCTUBRE 2025</a:t>
            </a:r>
            <a:endParaRPr lang="es-CO" sz="2400" dirty="0">
              <a:solidFill>
                <a:srgbClr val="D23B46"/>
              </a:solidFill>
              <a:latin typeface="Nunito Sans" pitchFamily="2" charset="77"/>
              <a:ea typeface="Calibri"/>
              <a:cs typeface="Calibri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52AFA1B-0A8B-4B05-B105-60FBF0D003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359425"/>
              </p:ext>
            </p:extLst>
          </p:nvPr>
        </p:nvGraphicFramePr>
        <p:xfrm>
          <a:off x="514350" y="1328740"/>
          <a:ext cx="11272837" cy="524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2626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A73C21D-F117-27FE-91DB-AB41290BF84F}"/>
              </a:ext>
            </a:extLst>
          </p:cNvPr>
          <p:cNvCxnSpPr>
            <a:cxnSpLocks/>
          </p:cNvCxnSpPr>
          <p:nvPr/>
        </p:nvCxnSpPr>
        <p:spPr>
          <a:xfrm>
            <a:off x="3454005" y="1188771"/>
            <a:ext cx="5626548" cy="0"/>
          </a:xfrm>
          <a:prstGeom prst="line">
            <a:avLst/>
          </a:prstGeom>
          <a:ln w="12700">
            <a:solidFill>
              <a:srgbClr val="D2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20B902E9-F6A4-FEF1-06A7-0D317B41AAFE}"/>
              </a:ext>
            </a:extLst>
          </p:cNvPr>
          <p:cNvSpPr txBox="1"/>
          <p:nvPr/>
        </p:nvSpPr>
        <p:spPr>
          <a:xfrm>
            <a:off x="3111446" y="711716"/>
            <a:ext cx="59691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>
                <a:solidFill>
                  <a:srgbClr val="D23B46"/>
                </a:solidFill>
                <a:latin typeface="Nunito Sans" pitchFamily="2" charset="77"/>
                <a:ea typeface="Calibri"/>
                <a:cs typeface="Calibri"/>
              </a:rPr>
              <a:t>CONCLUSIONES DE AUDITORÍA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1C4A69-36B0-C53A-0CC8-2CA62D57D0B2}"/>
              </a:ext>
            </a:extLst>
          </p:cNvPr>
          <p:cNvSpPr txBox="1"/>
          <p:nvPr/>
        </p:nvSpPr>
        <p:spPr>
          <a:xfrm>
            <a:off x="544945" y="1342688"/>
            <a:ext cx="11314546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CO">
                <a:latin typeface="Nunito Sans"/>
              </a:rPr>
              <a:t>La Oficina de Control Interno, a través de su rol de </a:t>
            </a:r>
            <a:r>
              <a:rPr lang="es-CO">
                <a:solidFill>
                  <a:srgbClr val="D23B46"/>
                </a:solidFill>
                <a:latin typeface="Nunito Sans"/>
                <a:ea typeface="Calibri"/>
                <a:cs typeface="Calibri"/>
              </a:rPr>
              <a:t>Evaluación Independiente</a:t>
            </a:r>
            <a:r>
              <a:rPr lang="es-CO">
                <a:latin typeface="Nunito Sans"/>
              </a:rPr>
              <a:t>, se permite presentar las principales hallazgos, derivadas del Plan Anual de Auditorías Independientes para la vigencia 2025 con corte al 31 de mayo, con miras a contribuir en la consolidación del </a:t>
            </a:r>
            <a:r>
              <a:rPr lang="es-CO">
                <a:solidFill>
                  <a:srgbClr val="D23B46"/>
                </a:solidFill>
                <a:latin typeface="Nunito Sans"/>
                <a:ea typeface="Calibri"/>
                <a:cs typeface="Calibri"/>
              </a:rPr>
              <a:t>Sistema de Control Interno del Ministerio</a:t>
            </a:r>
            <a:r>
              <a:rPr lang="es-CO">
                <a:latin typeface="Nunito Sans"/>
              </a:rPr>
              <a:t>, de cara al cumplimiento de su mandato misional.</a:t>
            </a:r>
          </a:p>
          <a:p>
            <a:pPr algn="just"/>
            <a:endParaRPr lang="es-ES">
              <a:solidFill>
                <a:srgbClr val="D23B46"/>
              </a:solidFill>
              <a:latin typeface="Nunito Sans" pitchFamily="2" charset="77"/>
              <a:ea typeface="Calibri"/>
              <a:cs typeface="Calibri"/>
            </a:endParaRPr>
          </a:p>
          <a:p>
            <a:pPr algn="just"/>
            <a:r>
              <a:rPr lang="es-ES">
                <a:solidFill>
                  <a:srgbClr val="D23B46"/>
                </a:solidFill>
                <a:latin typeface="Nunito Sans" pitchFamily="2" charset="77"/>
                <a:ea typeface="Calibri"/>
                <a:cs typeface="Calibri"/>
              </a:rPr>
              <a:t>Fortalezas: </a:t>
            </a:r>
            <a:r>
              <a:rPr lang="es-ES">
                <a:latin typeface="Nunito Sans" panose="020B0604020202020204" charset="0"/>
              </a:rPr>
              <a:t>Aspectos en materia de la gestión que se resaltan por su capacidad de generar valor y/o incrementar las capacidades Institucionales (uso de tecnologías, métodos de trabajo, controles, entre otras).</a:t>
            </a:r>
          </a:p>
          <a:p>
            <a:pPr algn="just"/>
            <a:endParaRPr lang="es-ES">
              <a:latin typeface="Nunito Sans" panose="020B0604020202020204" charset="0"/>
            </a:endParaRPr>
          </a:p>
          <a:p>
            <a:pPr algn="just"/>
            <a:r>
              <a:rPr lang="es-ES">
                <a:solidFill>
                  <a:srgbClr val="D23B46"/>
                </a:solidFill>
                <a:latin typeface="Nunito Sans"/>
                <a:ea typeface="Calibri"/>
                <a:cs typeface="Calibri"/>
              </a:rPr>
              <a:t>Hallazgos: </a:t>
            </a:r>
            <a:r>
              <a:rPr lang="es-ES">
                <a:latin typeface="Nunito Sans"/>
              </a:rPr>
              <a:t>Aspectos en materia de la gestión donde se evidencia el incumplimiento total y/o parcial a cualquiera de los siguientes tipos de lineamientos: Legal, Institucional y Otros: Aquellos de otra índole (aplicables y/o mandatorios).</a:t>
            </a:r>
          </a:p>
          <a:p>
            <a:pPr algn="just"/>
            <a:r>
              <a:rPr lang="es-ES" i="1">
                <a:latin typeface="Nunito Sans" panose="020B0604020202020204" charset="0"/>
              </a:rPr>
              <a:t>Nota:  Ante la presencia de Hallazgos”, se deben formular </a:t>
            </a:r>
            <a:r>
              <a:rPr lang="es-ES" i="1" u="sng">
                <a:latin typeface="Nunito Sans" panose="020B0604020202020204" charset="0"/>
              </a:rPr>
              <a:t>Planes de Mejoramiento.</a:t>
            </a:r>
          </a:p>
          <a:p>
            <a:pPr algn="just"/>
            <a:endParaRPr lang="es-ES">
              <a:latin typeface="Nunito Sans" panose="020B0604020202020204" charset="0"/>
            </a:endParaRPr>
          </a:p>
          <a:p>
            <a:pPr algn="just">
              <a:spcBef>
                <a:spcPts val="0"/>
              </a:spcBef>
            </a:pPr>
            <a:r>
              <a:rPr lang="es-ES">
                <a:solidFill>
                  <a:srgbClr val="D23B46"/>
                </a:solidFill>
                <a:latin typeface="Nunito Sans" pitchFamily="2" charset="77"/>
                <a:ea typeface="Calibri"/>
                <a:cs typeface="Calibri"/>
              </a:rPr>
              <a:t>Recomendaciones y/o </a:t>
            </a:r>
            <a:r>
              <a:rPr lang="es-ES" err="1">
                <a:solidFill>
                  <a:srgbClr val="D23B46"/>
                </a:solidFill>
                <a:latin typeface="Nunito Sans" pitchFamily="2" charset="77"/>
                <a:ea typeface="Calibri"/>
                <a:cs typeface="Calibri"/>
              </a:rPr>
              <a:t>Tips</a:t>
            </a:r>
            <a:r>
              <a:rPr lang="es-ES">
                <a:solidFill>
                  <a:srgbClr val="D23B46"/>
                </a:solidFill>
                <a:latin typeface="Nunito Sans" pitchFamily="2" charset="77"/>
                <a:ea typeface="Calibri"/>
                <a:cs typeface="Calibri"/>
              </a:rPr>
              <a:t> de Control: </a:t>
            </a:r>
            <a:r>
              <a:rPr lang="es-ES">
                <a:latin typeface="Nunito Sans" panose="020B0604020202020204" charset="0"/>
              </a:rPr>
              <a:t>Aspectos en materia de la gestión donde se evidencia oportunidades de mejora y/o riesgos de incumplimiento total y/o parcial a cualquiera de los siguientes tipos de lineamientos: Legal, Institucional y Otros: Aquellos de otra índole (aplicables y/o mandatorios)</a:t>
            </a:r>
            <a:endParaRPr lang="es-ES">
              <a:latin typeface="Nunito Sans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8639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eb778c-5b01-452c-96bb-9610307ef013" xsi:nil="true"/>
    <lcf76f155ced4ddcb4097134ff3c332f xmlns="912ae11a-caba-4a76-8631-a66601dd5819">
      <Terms xmlns="http://schemas.microsoft.com/office/infopath/2007/PartnerControls"/>
    </lcf76f155ced4ddcb4097134ff3c332f>
    <Hora xmlns="912ae11a-caba-4a76-8631-a66601dd5819">2025-08-08T15:46:20+00:00</Hora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C663B1FD4ADBD4A9CF3D0505FB52B3E" ma:contentTypeVersion="14" ma:contentTypeDescription="Crear nuevo documento." ma:contentTypeScope="" ma:versionID="907fd1d3e745a0b287ce51aed4183598">
  <xsd:schema xmlns:xsd="http://www.w3.org/2001/XMLSchema" xmlns:xs="http://www.w3.org/2001/XMLSchema" xmlns:p="http://schemas.microsoft.com/office/2006/metadata/properties" xmlns:ns2="912ae11a-caba-4a76-8631-a66601dd5819" xmlns:ns3="fdeb778c-5b01-452c-96bb-9610307ef013" targetNamespace="http://schemas.microsoft.com/office/2006/metadata/properties" ma:root="true" ma:fieldsID="67f4c474dab1d8fcfeb27922bf46a007" ns2:_="" ns3:_="">
    <xsd:import namespace="912ae11a-caba-4a76-8631-a66601dd5819"/>
    <xsd:import namespace="fdeb778c-5b01-452c-96bb-9610307ef0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Hor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ae11a-caba-4a76-8631-a66601dd58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6d6e5596-9d43-483d-a1c5-b59222b7b1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Hora" ma:index="20" nillable="true" ma:displayName="Hora" ma:default="[today]" ma:format="DateTime" ma:internalName="Hora">
      <xsd:simpleType>
        <xsd:restriction base="dms:DateTime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eb778c-5b01-452c-96bb-9610307ef01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8f289e2-8fa8-4ea0-a842-b823cf487900}" ma:internalName="TaxCatchAll" ma:showField="CatchAllData" ma:web="fdeb778c-5b01-452c-96bb-9610307ef0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D1469A-8541-49D6-82FA-78A951E15BDB}">
  <ds:schemaRefs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fdeb778c-5b01-452c-96bb-9610307ef013"/>
    <ds:schemaRef ds:uri="http://schemas.microsoft.com/office/2006/documentManagement/types"/>
    <ds:schemaRef ds:uri="http://schemas.microsoft.com/office/infopath/2007/PartnerControls"/>
    <ds:schemaRef ds:uri="http://purl.org/dc/dcmitype/"/>
    <ds:schemaRef ds:uri="912ae11a-caba-4a76-8631-a66601dd5819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29FAE9F-9DAC-435E-B022-99469F0065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278359-3C8A-49F5-A142-AEE8425B24AC}"/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1022</Words>
  <Application>Microsoft Office PowerPoint</Application>
  <PresentationFormat>Panorámica</PresentationFormat>
  <Paragraphs>301</Paragraphs>
  <Slides>22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 Light</vt:lpstr>
      <vt:lpstr>Calibri</vt:lpstr>
      <vt:lpstr>Nunito Sans</vt:lpstr>
      <vt:lpstr>Tema de Office</vt:lpstr>
      <vt:lpstr>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</dc:title>
  <dc:creator>TATIANA PC</dc:creator>
  <cp:lastModifiedBy>Fabio Alexander San Martin Olivero</cp:lastModifiedBy>
  <cp:revision>20</cp:revision>
  <dcterms:created xsi:type="dcterms:W3CDTF">2023-08-28T18:27:53Z</dcterms:created>
  <dcterms:modified xsi:type="dcterms:W3CDTF">2025-11-24T22:15:06Z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0x010100AC663B1FD4ADBD4A9CF3D0505FB52B3E</vt:lpwstr>
  </property>
  <property fmtid="{D5CDD505-2E9C-101B-9397-08002B2CF9AE}" pid="3" name="MediaServiceImageTags">
    <vt:lpwstr/>
  </property>
</Properties>
</file>